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2B6B6-EF26-4C74-81AF-2F1311A68572}" v="691" dt="2020-12-02T06:12:21.842"/>
    <p1510:client id="{8E9B00BE-55F6-4EC5-A818-8F8A3F51E3EC}" v="218" dt="2020-12-02T06:29:43.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E9475-12FE-4847-A322-83EC4ADA0343}" type="doc">
      <dgm:prSet loTypeId="urn:microsoft.com/office/officeart/2016/7/layout/BasicTimeline" loCatId="process" qsTypeId="urn:microsoft.com/office/officeart/2005/8/quickstyle/simple1" qsCatId="simple" csTypeId="urn:microsoft.com/office/officeart/2005/8/colors/colorful1" csCatId="colorful" phldr="1"/>
      <dgm:spPr/>
      <dgm:t>
        <a:bodyPr/>
        <a:lstStyle/>
        <a:p>
          <a:endParaRPr lang="en-US"/>
        </a:p>
      </dgm:t>
    </dgm:pt>
    <dgm:pt modelId="{ACBC9DC6-5598-4DEE-9F08-7A9A1FEF9A73}">
      <dgm:prSet/>
      <dgm:spPr/>
      <dgm:t>
        <a:bodyPr/>
        <a:lstStyle/>
        <a:p>
          <a:pPr>
            <a:defRPr b="1"/>
          </a:pPr>
          <a:r>
            <a:rPr lang="en-US"/>
            <a:t>1980's</a:t>
          </a:r>
        </a:p>
      </dgm:t>
    </dgm:pt>
    <dgm:pt modelId="{5006F6BE-A8BC-4856-98CC-29061CC6A4B5}" type="parTrans" cxnId="{AA7B0AA9-A4E3-4F7D-BF7E-AADB94B88B47}">
      <dgm:prSet/>
      <dgm:spPr/>
      <dgm:t>
        <a:bodyPr/>
        <a:lstStyle/>
        <a:p>
          <a:endParaRPr lang="en-US"/>
        </a:p>
      </dgm:t>
    </dgm:pt>
    <dgm:pt modelId="{7387FD62-18D0-40FC-8429-E54428F41533}" type="sibTrans" cxnId="{AA7B0AA9-A4E3-4F7D-BF7E-AADB94B88B47}">
      <dgm:prSet/>
      <dgm:spPr/>
      <dgm:t>
        <a:bodyPr/>
        <a:lstStyle/>
        <a:p>
          <a:endParaRPr lang="en-US"/>
        </a:p>
      </dgm:t>
    </dgm:pt>
    <dgm:pt modelId="{F22B4618-DCDF-4CB4-8BDD-7BDFA4B190C1}">
      <dgm:prSet/>
      <dgm:spPr/>
      <dgm:t>
        <a:bodyPr/>
        <a:lstStyle/>
        <a:p>
          <a:r>
            <a:rPr lang="en-US"/>
            <a:t>VDT and terminals monitors introduced in 1980's. They only displayed text in 2 colors usually black and green.</a:t>
          </a:r>
        </a:p>
      </dgm:t>
    </dgm:pt>
    <dgm:pt modelId="{68B5A66F-7739-4A37-A1A8-281C7EB20FBC}" type="parTrans" cxnId="{99FA729A-1A73-48FF-852E-61B52CBB9971}">
      <dgm:prSet/>
      <dgm:spPr/>
      <dgm:t>
        <a:bodyPr/>
        <a:lstStyle/>
        <a:p>
          <a:endParaRPr lang="en-US"/>
        </a:p>
      </dgm:t>
    </dgm:pt>
    <dgm:pt modelId="{ECE34CAB-6E47-4BBE-BDE7-1FEB82100089}" type="sibTrans" cxnId="{99FA729A-1A73-48FF-852E-61B52CBB9971}">
      <dgm:prSet/>
      <dgm:spPr/>
      <dgm:t>
        <a:bodyPr/>
        <a:lstStyle/>
        <a:p>
          <a:endParaRPr lang="en-US"/>
        </a:p>
      </dgm:t>
    </dgm:pt>
    <dgm:pt modelId="{2978F30F-3D9E-4E6E-98A3-7D3E96760720}">
      <dgm:prSet/>
      <dgm:spPr/>
      <dgm:t>
        <a:bodyPr/>
        <a:lstStyle/>
        <a:p>
          <a:pPr>
            <a:defRPr b="1"/>
          </a:pPr>
          <a:r>
            <a:rPr lang="en-US"/>
            <a:t>1981</a:t>
          </a:r>
        </a:p>
      </dgm:t>
    </dgm:pt>
    <dgm:pt modelId="{AE8F15DC-936B-4085-9B5F-8966F307F353}" type="parTrans" cxnId="{3E347B01-8152-4533-B482-DE28ECC882BB}">
      <dgm:prSet/>
      <dgm:spPr/>
      <dgm:t>
        <a:bodyPr/>
        <a:lstStyle/>
        <a:p>
          <a:endParaRPr lang="en-US"/>
        </a:p>
      </dgm:t>
    </dgm:pt>
    <dgm:pt modelId="{C3002060-FC52-44BE-858E-D23B66E03F72}" type="sibTrans" cxnId="{3E347B01-8152-4533-B482-DE28ECC882BB}">
      <dgm:prSet/>
      <dgm:spPr/>
      <dgm:t>
        <a:bodyPr/>
        <a:lstStyle/>
        <a:p>
          <a:endParaRPr lang="en-US"/>
        </a:p>
      </dgm:t>
    </dgm:pt>
    <dgm:pt modelId="{0A6B7451-0DF9-415B-8F3E-186F16B3326B}">
      <dgm:prSet/>
      <dgm:spPr/>
      <dgm:t>
        <a:bodyPr/>
        <a:lstStyle/>
        <a:p>
          <a:r>
            <a:rPr lang="en-US"/>
            <a:t>In 1981 IBM introduced the CRT monitors which could display 16colors.</a:t>
          </a:r>
        </a:p>
      </dgm:t>
    </dgm:pt>
    <dgm:pt modelId="{1FCF1FD2-DD7F-4025-9307-0D813C6811F8}" type="parTrans" cxnId="{B6E58043-0F17-4A60-9B20-7A64C97EF0E4}">
      <dgm:prSet/>
      <dgm:spPr/>
      <dgm:t>
        <a:bodyPr/>
        <a:lstStyle/>
        <a:p>
          <a:endParaRPr lang="en-US"/>
        </a:p>
      </dgm:t>
    </dgm:pt>
    <dgm:pt modelId="{4771A210-61F3-4B67-B195-6A7E9193B70A}" type="sibTrans" cxnId="{B6E58043-0F17-4A60-9B20-7A64C97EF0E4}">
      <dgm:prSet/>
      <dgm:spPr/>
      <dgm:t>
        <a:bodyPr/>
        <a:lstStyle/>
        <a:p>
          <a:endParaRPr lang="en-US"/>
        </a:p>
      </dgm:t>
    </dgm:pt>
    <dgm:pt modelId="{2E09234D-54ED-4752-A5D0-781277AB7430}">
      <dgm:prSet/>
      <dgm:spPr/>
      <dgm:t>
        <a:bodyPr/>
        <a:lstStyle/>
        <a:p>
          <a:pPr>
            <a:defRPr b="1"/>
          </a:pPr>
          <a:r>
            <a:rPr lang="en-US"/>
            <a:t>1987</a:t>
          </a:r>
        </a:p>
      </dgm:t>
    </dgm:pt>
    <dgm:pt modelId="{22FACEE3-6F76-480C-9544-6791AA860FDD}" type="parTrans" cxnId="{2145137F-D24A-4AE5-B69F-7D79A4887F76}">
      <dgm:prSet/>
      <dgm:spPr/>
      <dgm:t>
        <a:bodyPr/>
        <a:lstStyle/>
        <a:p>
          <a:endParaRPr lang="en-US"/>
        </a:p>
      </dgm:t>
    </dgm:pt>
    <dgm:pt modelId="{DFC51B5E-76EE-4E58-A721-1A1499E8472B}" type="sibTrans" cxnId="{2145137F-D24A-4AE5-B69F-7D79A4887F76}">
      <dgm:prSet/>
      <dgm:spPr/>
      <dgm:t>
        <a:bodyPr/>
        <a:lstStyle/>
        <a:p>
          <a:endParaRPr lang="en-US"/>
        </a:p>
      </dgm:t>
    </dgm:pt>
    <dgm:pt modelId="{14797DB1-B674-4E7B-8BA3-55DC06794041}">
      <dgm:prSet/>
      <dgm:spPr/>
      <dgm:t>
        <a:bodyPr/>
        <a:lstStyle/>
        <a:p>
          <a:r>
            <a:rPr lang="en-US"/>
            <a:t>XGA and UXGA introduced in 1987 can display up to 16 million colors.</a:t>
          </a:r>
        </a:p>
      </dgm:t>
    </dgm:pt>
    <dgm:pt modelId="{5BF5BADC-C7B7-4734-B7ED-64DD8456D593}" type="parTrans" cxnId="{F2A2755E-F897-4578-A5F1-9982A1376BDE}">
      <dgm:prSet/>
      <dgm:spPr/>
      <dgm:t>
        <a:bodyPr/>
        <a:lstStyle/>
        <a:p>
          <a:endParaRPr lang="en-US"/>
        </a:p>
      </dgm:t>
    </dgm:pt>
    <dgm:pt modelId="{0740D602-F729-4BFD-9145-AA3F5210B248}" type="sibTrans" cxnId="{F2A2755E-F897-4578-A5F1-9982A1376BDE}">
      <dgm:prSet/>
      <dgm:spPr/>
      <dgm:t>
        <a:bodyPr/>
        <a:lstStyle/>
        <a:p>
          <a:endParaRPr lang="en-US"/>
        </a:p>
      </dgm:t>
    </dgm:pt>
    <dgm:pt modelId="{1968F9FF-1DD4-40CF-A165-56386E462D51}">
      <dgm:prSet/>
      <dgm:spPr/>
      <dgm:t>
        <a:bodyPr/>
        <a:lstStyle/>
        <a:p>
          <a:pPr>
            <a:defRPr b="1"/>
          </a:pPr>
          <a:r>
            <a:rPr lang="en-US"/>
            <a:t>1990's</a:t>
          </a:r>
        </a:p>
      </dgm:t>
    </dgm:pt>
    <dgm:pt modelId="{8CF0862B-A023-4E62-998F-00A0DCF91439}" type="parTrans" cxnId="{BFD0A8F6-B208-4EC4-8772-B57D1505C196}">
      <dgm:prSet/>
      <dgm:spPr/>
      <dgm:t>
        <a:bodyPr/>
        <a:lstStyle/>
        <a:p>
          <a:endParaRPr lang="en-US"/>
        </a:p>
      </dgm:t>
    </dgm:pt>
    <dgm:pt modelId="{E250C84B-E6BB-4F68-96DE-DBE154BD8A9D}" type="sibTrans" cxnId="{BFD0A8F6-B208-4EC4-8772-B57D1505C196}">
      <dgm:prSet/>
      <dgm:spPr/>
      <dgm:t>
        <a:bodyPr/>
        <a:lstStyle/>
        <a:p>
          <a:endParaRPr lang="en-US"/>
        </a:p>
      </dgm:t>
    </dgm:pt>
    <dgm:pt modelId="{F404F9AC-3A2F-45E2-BE34-C15FB3E7A40F}">
      <dgm:prSet/>
      <dgm:spPr/>
      <dgm:t>
        <a:bodyPr/>
        <a:lstStyle/>
        <a:p>
          <a:r>
            <a:rPr lang="en-US"/>
            <a:t>LCD monitors were introduced.</a:t>
          </a:r>
        </a:p>
      </dgm:t>
    </dgm:pt>
    <dgm:pt modelId="{BB3EBEEA-A2BD-4C30-8C60-27D3A036762A}" type="parTrans" cxnId="{175F5AF1-6DD2-43AD-932D-50810F09C531}">
      <dgm:prSet/>
      <dgm:spPr/>
      <dgm:t>
        <a:bodyPr/>
        <a:lstStyle/>
        <a:p>
          <a:endParaRPr lang="en-US"/>
        </a:p>
      </dgm:t>
    </dgm:pt>
    <dgm:pt modelId="{EE7DF459-8B0A-472A-B440-9ECB62C8C53D}" type="sibTrans" cxnId="{175F5AF1-6DD2-43AD-932D-50810F09C531}">
      <dgm:prSet/>
      <dgm:spPr/>
      <dgm:t>
        <a:bodyPr/>
        <a:lstStyle/>
        <a:p>
          <a:endParaRPr lang="en-US"/>
        </a:p>
      </dgm:t>
    </dgm:pt>
    <dgm:pt modelId="{C0BF4254-9339-4396-8945-E2E7F8A6397B}">
      <dgm:prSet/>
      <dgm:spPr/>
      <dgm:t>
        <a:bodyPr/>
        <a:lstStyle/>
        <a:p>
          <a:pPr>
            <a:defRPr b="1"/>
          </a:pPr>
          <a:r>
            <a:rPr lang="en-US"/>
            <a:t>2006</a:t>
          </a:r>
        </a:p>
      </dgm:t>
    </dgm:pt>
    <dgm:pt modelId="{47DEC238-79A5-4D45-8A90-664B540AD6F1}" type="parTrans" cxnId="{47A0F890-C14C-4B1C-8677-CE0092ED49E8}">
      <dgm:prSet/>
      <dgm:spPr/>
      <dgm:t>
        <a:bodyPr/>
        <a:lstStyle/>
        <a:p>
          <a:endParaRPr lang="en-US"/>
        </a:p>
      </dgm:t>
    </dgm:pt>
    <dgm:pt modelId="{2BC4A5C8-8C12-4FEE-8F42-1143428C9FC6}" type="sibTrans" cxnId="{47A0F890-C14C-4B1C-8677-CE0092ED49E8}">
      <dgm:prSet/>
      <dgm:spPr/>
      <dgm:t>
        <a:bodyPr/>
        <a:lstStyle/>
        <a:p>
          <a:endParaRPr lang="en-US"/>
        </a:p>
      </dgm:t>
    </dgm:pt>
    <dgm:pt modelId="{C7CA3006-609D-416D-B293-0E00DA040B35}">
      <dgm:prSet/>
      <dgm:spPr/>
      <dgm:t>
        <a:bodyPr/>
        <a:lstStyle/>
        <a:p>
          <a:r>
            <a:rPr lang="en-US"/>
            <a:t>In 2006, Jeff Han released the first interface-free, touch-based monitor at TED.</a:t>
          </a:r>
        </a:p>
      </dgm:t>
    </dgm:pt>
    <dgm:pt modelId="{29CEDB83-3243-422D-8A34-6BFAAE6F704C}" type="parTrans" cxnId="{4F342C8F-4BA6-43F4-BF93-31DC7CEE02E8}">
      <dgm:prSet/>
      <dgm:spPr/>
      <dgm:t>
        <a:bodyPr/>
        <a:lstStyle/>
        <a:p>
          <a:endParaRPr lang="en-US"/>
        </a:p>
      </dgm:t>
    </dgm:pt>
    <dgm:pt modelId="{C2377DB0-9C81-4F1B-8CB0-4E1E7ACBAC45}" type="sibTrans" cxnId="{4F342C8F-4BA6-43F4-BF93-31DC7CEE02E8}">
      <dgm:prSet/>
      <dgm:spPr/>
      <dgm:t>
        <a:bodyPr/>
        <a:lstStyle/>
        <a:p>
          <a:endParaRPr lang="en-US"/>
        </a:p>
      </dgm:t>
    </dgm:pt>
    <dgm:pt modelId="{4521D193-A038-437F-902B-A0823A926D61}">
      <dgm:prSet/>
      <dgm:spPr/>
      <dgm:t>
        <a:bodyPr/>
        <a:lstStyle/>
        <a:p>
          <a:pPr>
            <a:defRPr b="1"/>
          </a:pPr>
          <a:r>
            <a:rPr lang="en-US"/>
            <a:t>2017</a:t>
          </a:r>
        </a:p>
      </dgm:t>
    </dgm:pt>
    <dgm:pt modelId="{76368108-C862-41C3-9AE9-D0EA5AAA492F}" type="parTrans" cxnId="{A3B0EF4C-E5D0-413C-AE96-A1F1D526317C}">
      <dgm:prSet/>
      <dgm:spPr/>
      <dgm:t>
        <a:bodyPr/>
        <a:lstStyle/>
        <a:p>
          <a:endParaRPr lang="en-US"/>
        </a:p>
      </dgm:t>
    </dgm:pt>
    <dgm:pt modelId="{F4DADA31-EFC7-4C4D-B814-CAE84979C49F}" type="sibTrans" cxnId="{A3B0EF4C-E5D0-413C-AE96-A1F1D526317C}">
      <dgm:prSet/>
      <dgm:spPr/>
      <dgm:t>
        <a:bodyPr/>
        <a:lstStyle/>
        <a:p>
          <a:endParaRPr lang="en-US"/>
        </a:p>
      </dgm:t>
    </dgm:pt>
    <dgm:pt modelId="{FD869D48-A833-4A09-BBE8-DF7BDEB0A48E}">
      <dgm:prSet/>
      <dgm:spPr/>
      <dgm:t>
        <a:bodyPr/>
        <a:lstStyle/>
        <a:p>
          <a:r>
            <a:rPr lang="en-US"/>
            <a:t>In 2017, touch screen LCD monitors became more affordable for the customers as they started to decrease the price.</a:t>
          </a:r>
        </a:p>
      </dgm:t>
    </dgm:pt>
    <dgm:pt modelId="{46BDE09A-E4CA-4813-9C90-4E4FE66002A8}" type="parTrans" cxnId="{DD2E548C-075A-4A82-A361-A43114619B26}">
      <dgm:prSet/>
      <dgm:spPr/>
      <dgm:t>
        <a:bodyPr/>
        <a:lstStyle/>
        <a:p>
          <a:endParaRPr lang="en-US"/>
        </a:p>
      </dgm:t>
    </dgm:pt>
    <dgm:pt modelId="{6AF313CE-803A-4157-97E1-3C331EC2F530}" type="sibTrans" cxnId="{DD2E548C-075A-4A82-A361-A43114619B26}">
      <dgm:prSet/>
      <dgm:spPr/>
      <dgm:t>
        <a:bodyPr/>
        <a:lstStyle/>
        <a:p>
          <a:endParaRPr lang="en-US"/>
        </a:p>
      </dgm:t>
    </dgm:pt>
    <dgm:pt modelId="{A80376E1-CBBE-43CE-8593-476F29C4C650}" type="pres">
      <dgm:prSet presAssocID="{7BAE9475-12FE-4847-A322-83EC4ADA0343}" presName="root" presStyleCnt="0">
        <dgm:presLayoutVars>
          <dgm:chMax/>
          <dgm:chPref/>
          <dgm:animLvl val="lvl"/>
        </dgm:presLayoutVars>
      </dgm:prSet>
      <dgm:spPr/>
    </dgm:pt>
    <dgm:pt modelId="{245A8E88-14E8-4F38-9DB3-F69A9E727954}" type="pres">
      <dgm:prSet presAssocID="{7BAE9475-12FE-4847-A322-83EC4ADA0343}" presName="divider" presStyleLbl="fgAccFollowNode1" presStyleIdx="0" presStyleCnt="1"/>
      <dgm:spPr>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gm:spPr>
    </dgm:pt>
    <dgm:pt modelId="{BC1D987F-74D8-445E-8566-216086828BC2}" type="pres">
      <dgm:prSet presAssocID="{7BAE9475-12FE-4847-A322-83EC4ADA0343}" presName="nodes" presStyleCnt="0">
        <dgm:presLayoutVars>
          <dgm:chMax/>
          <dgm:chPref/>
          <dgm:animLvl val="lvl"/>
        </dgm:presLayoutVars>
      </dgm:prSet>
      <dgm:spPr/>
    </dgm:pt>
    <dgm:pt modelId="{A0BFDD04-282A-46E4-A057-0F0F6AABF9FC}" type="pres">
      <dgm:prSet presAssocID="{ACBC9DC6-5598-4DEE-9F08-7A9A1FEF9A73}" presName="composite" presStyleCnt="0"/>
      <dgm:spPr/>
    </dgm:pt>
    <dgm:pt modelId="{9A59E458-3CAD-4725-9AF0-9ADCCCED50E8}" type="pres">
      <dgm:prSet presAssocID="{ACBC9DC6-5598-4DEE-9F08-7A9A1FEF9A73}" presName="L1TextContainer" presStyleLbl="revTx" presStyleIdx="0" presStyleCnt="6">
        <dgm:presLayoutVars>
          <dgm:chMax val="1"/>
          <dgm:chPref val="1"/>
          <dgm:bulletEnabled val="1"/>
        </dgm:presLayoutVars>
      </dgm:prSet>
      <dgm:spPr/>
    </dgm:pt>
    <dgm:pt modelId="{9D0FD06D-C41F-452A-BD21-7868641E6023}" type="pres">
      <dgm:prSet presAssocID="{ACBC9DC6-5598-4DEE-9F08-7A9A1FEF9A73}" presName="L2TextContainerWrapper" presStyleCnt="0">
        <dgm:presLayoutVars>
          <dgm:chMax val="0"/>
          <dgm:chPref val="0"/>
          <dgm:bulletEnabled val="1"/>
        </dgm:presLayoutVars>
      </dgm:prSet>
      <dgm:spPr/>
    </dgm:pt>
    <dgm:pt modelId="{6BB7B49B-7E73-42CC-81B8-3AB1E3935F11}" type="pres">
      <dgm:prSet presAssocID="{ACBC9DC6-5598-4DEE-9F08-7A9A1FEF9A73}" presName="L2TextContainer" presStyleLbl="bgAcc1" presStyleIdx="0" presStyleCnt="6"/>
      <dgm:spPr/>
    </dgm:pt>
    <dgm:pt modelId="{426A65EB-F04C-4257-8F38-4F14506481BF}" type="pres">
      <dgm:prSet presAssocID="{ACBC9DC6-5598-4DEE-9F08-7A9A1FEF9A73}" presName="FlexibleEmptyPlaceHolder" presStyleCnt="0"/>
      <dgm:spPr/>
    </dgm:pt>
    <dgm:pt modelId="{62BA4D7A-6724-4B11-92FB-1ABEC3082D78}" type="pres">
      <dgm:prSet presAssocID="{ACBC9DC6-5598-4DEE-9F08-7A9A1FEF9A73}" presName="ConnectLine" presStyleLbl="sibTrans1D1" presStyleIdx="0" presStyleCnt="6"/>
      <dgm:spPr>
        <a:noFill/>
        <a:ln w="6350" cap="flat" cmpd="sng" algn="ctr">
          <a:solidFill>
            <a:schemeClr val="accent2">
              <a:hueOff val="0"/>
              <a:satOff val="0"/>
              <a:lumOff val="0"/>
              <a:alphaOff val="0"/>
            </a:schemeClr>
          </a:solidFill>
          <a:prstDash val="dash"/>
          <a:miter lim="800000"/>
        </a:ln>
        <a:effectLst/>
      </dgm:spPr>
    </dgm:pt>
    <dgm:pt modelId="{C5003C30-09FA-4725-8751-614B494C39A6}" type="pres">
      <dgm:prSet presAssocID="{ACBC9DC6-5598-4DEE-9F08-7A9A1FEF9A73}" presName="ConnectorPoint" presStyleLbl="alignNode1" presStyleIdx="0" presStyleCnt="6"/>
      <dgm:spPr/>
    </dgm:pt>
    <dgm:pt modelId="{C851F1BC-0189-49E2-AC5C-8CFDA7EE7C79}" type="pres">
      <dgm:prSet presAssocID="{ACBC9DC6-5598-4DEE-9F08-7A9A1FEF9A73}" presName="EmptyPlaceHolder" presStyleCnt="0"/>
      <dgm:spPr/>
    </dgm:pt>
    <dgm:pt modelId="{A657EB82-BC1B-4327-9F96-DB7C0D9BA114}" type="pres">
      <dgm:prSet presAssocID="{7387FD62-18D0-40FC-8429-E54428F41533}" presName="spaceBetweenRectangles" presStyleCnt="0"/>
      <dgm:spPr/>
    </dgm:pt>
    <dgm:pt modelId="{291CB3E5-B0B7-4E2D-B68E-33BDD8A4C514}" type="pres">
      <dgm:prSet presAssocID="{2978F30F-3D9E-4E6E-98A3-7D3E96760720}" presName="composite" presStyleCnt="0"/>
      <dgm:spPr/>
    </dgm:pt>
    <dgm:pt modelId="{43D928CD-D2A6-42D2-9991-E779B9D12F5E}" type="pres">
      <dgm:prSet presAssocID="{2978F30F-3D9E-4E6E-98A3-7D3E96760720}" presName="L1TextContainer" presStyleLbl="revTx" presStyleIdx="1" presStyleCnt="6">
        <dgm:presLayoutVars>
          <dgm:chMax val="1"/>
          <dgm:chPref val="1"/>
          <dgm:bulletEnabled val="1"/>
        </dgm:presLayoutVars>
      </dgm:prSet>
      <dgm:spPr/>
    </dgm:pt>
    <dgm:pt modelId="{0FC695D6-1DF4-44F4-8A6E-433DBA548771}" type="pres">
      <dgm:prSet presAssocID="{2978F30F-3D9E-4E6E-98A3-7D3E96760720}" presName="L2TextContainerWrapper" presStyleCnt="0">
        <dgm:presLayoutVars>
          <dgm:chMax val="0"/>
          <dgm:chPref val="0"/>
          <dgm:bulletEnabled val="1"/>
        </dgm:presLayoutVars>
      </dgm:prSet>
      <dgm:spPr/>
    </dgm:pt>
    <dgm:pt modelId="{F1D84335-4E54-4573-9E00-6FF36C69B234}" type="pres">
      <dgm:prSet presAssocID="{2978F30F-3D9E-4E6E-98A3-7D3E96760720}" presName="L2TextContainer" presStyleLbl="bgAcc1" presStyleIdx="1" presStyleCnt="6"/>
      <dgm:spPr/>
    </dgm:pt>
    <dgm:pt modelId="{EF8D9AB9-7334-4EF7-A99F-5447F0C7DAE3}" type="pres">
      <dgm:prSet presAssocID="{2978F30F-3D9E-4E6E-98A3-7D3E96760720}" presName="FlexibleEmptyPlaceHolder" presStyleCnt="0"/>
      <dgm:spPr/>
    </dgm:pt>
    <dgm:pt modelId="{D886D6D3-BF7D-4CE1-95B7-258E50113F44}" type="pres">
      <dgm:prSet presAssocID="{2978F30F-3D9E-4E6E-98A3-7D3E96760720}" presName="ConnectLine" presStyleLbl="sibTrans1D1" presStyleIdx="1" presStyleCnt="6"/>
      <dgm:spPr>
        <a:noFill/>
        <a:ln w="6350" cap="flat" cmpd="sng" algn="ctr">
          <a:solidFill>
            <a:schemeClr val="accent3">
              <a:hueOff val="0"/>
              <a:satOff val="0"/>
              <a:lumOff val="0"/>
              <a:alphaOff val="0"/>
            </a:schemeClr>
          </a:solidFill>
          <a:prstDash val="dash"/>
          <a:miter lim="800000"/>
        </a:ln>
        <a:effectLst/>
      </dgm:spPr>
    </dgm:pt>
    <dgm:pt modelId="{08DB9929-39CA-4BAE-BEC9-CC99EA224A67}" type="pres">
      <dgm:prSet presAssocID="{2978F30F-3D9E-4E6E-98A3-7D3E96760720}" presName="ConnectorPoint" presStyleLbl="alignNode1" presStyleIdx="1" presStyleCnt="6"/>
      <dgm:spPr/>
    </dgm:pt>
    <dgm:pt modelId="{5E0599BC-6C4A-4C02-80DB-3842975BAE04}" type="pres">
      <dgm:prSet presAssocID="{2978F30F-3D9E-4E6E-98A3-7D3E96760720}" presName="EmptyPlaceHolder" presStyleCnt="0"/>
      <dgm:spPr/>
    </dgm:pt>
    <dgm:pt modelId="{AE6788F0-6A48-4049-8C4A-D90BE0084F24}" type="pres">
      <dgm:prSet presAssocID="{C3002060-FC52-44BE-858E-D23B66E03F72}" presName="spaceBetweenRectangles" presStyleCnt="0"/>
      <dgm:spPr/>
    </dgm:pt>
    <dgm:pt modelId="{F780D298-D4E6-4F51-935E-4D9F94ADAE3D}" type="pres">
      <dgm:prSet presAssocID="{2E09234D-54ED-4752-A5D0-781277AB7430}" presName="composite" presStyleCnt="0"/>
      <dgm:spPr/>
    </dgm:pt>
    <dgm:pt modelId="{8E7E931C-2546-4BE6-8B93-D186ECB2A2BA}" type="pres">
      <dgm:prSet presAssocID="{2E09234D-54ED-4752-A5D0-781277AB7430}" presName="L1TextContainer" presStyleLbl="revTx" presStyleIdx="2" presStyleCnt="6">
        <dgm:presLayoutVars>
          <dgm:chMax val="1"/>
          <dgm:chPref val="1"/>
          <dgm:bulletEnabled val="1"/>
        </dgm:presLayoutVars>
      </dgm:prSet>
      <dgm:spPr/>
    </dgm:pt>
    <dgm:pt modelId="{BDAA6E9C-FF4C-4CD7-9624-51586F0F1207}" type="pres">
      <dgm:prSet presAssocID="{2E09234D-54ED-4752-A5D0-781277AB7430}" presName="L2TextContainerWrapper" presStyleCnt="0">
        <dgm:presLayoutVars>
          <dgm:chMax val="0"/>
          <dgm:chPref val="0"/>
          <dgm:bulletEnabled val="1"/>
        </dgm:presLayoutVars>
      </dgm:prSet>
      <dgm:spPr/>
    </dgm:pt>
    <dgm:pt modelId="{084918A0-C312-4A25-89E2-336924C58FF0}" type="pres">
      <dgm:prSet presAssocID="{2E09234D-54ED-4752-A5D0-781277AB7430}" presName="L2TextContainer" presStyleLbl="bgAcc1" presStyleIdx="2" presStyleCnt="6"/>
      <dgm:spPr/>
    </dgm:pt>
    <dgm:pt modelId="{1862D070-CD83-49F3-A0D6-116B5DE1B682}" type="pres">
      <dgm:prSet presAssocID="{2E09234D-54ED-4752-A5D0-781277AB7430}" presName="FlexibleEmptyPlaceHolder" presStyleCnt="0"/>
      <dgm:spPr/>
    </dgm:pt>
    <dgm:pt modelId="{7786DB38-E3DE-41AD-AD43-800A16AAC80B}" type="pres">
      <dgm:prSet presAssocID="{2E09234D-54ED-4752-A5D0-781277AB7430}" presName="ConnectLine" presStyleLbl="sibTrans1D1" presStyleIdx="2" presStyleCnt="6"/>
      <dgm:spPr>
        <a:noFill/>
        <a:ln w="6350" cap="flat" cmpd="sng" algn="ctr">
          <a:solidFill>
            <a:schemeClr val="accent4">
              <a:hueOff val="0"/>
              <a:satOff val="0"/>
              <a:lumOff val="0"/>
              <a:alphaOff val="0"/>
            </a:schemeClr>
          </a:solidFill>
          <a:prstDash val="dash"/>
          <a:miter lim="800000"/>
        </a:ln>
        <a:effectLst/>
      </dgm:spPr>
    </dgm:pt>
    <dgm:pt modelId="{38511271-C605-4A71-9F4D-F2B1264C9331}" type="pres">
      <dgm:prSet presAssocID="{2E09234D-54ED-4752-A5D0-781277AB7430}" presName="ConnectorPoint" presStyleLbl="alignNode1" presStyleIdx="2" presStyleCnt="6"/>
      <dgm:spPr/>
    </dgm:pt>
    <dgm:pt modelId="{06D67D22-4676-40E9-864A-0291F336B70E}" type="pres">
      <dgm:prSet presAssocID="{2E09234D-54ED-4752-A5D0-781277AB7430}" presName="EmptyPlaceHolder" presStyleCnt="0"/>
      <dgm:spPr/>
    </dgm:pt>
    <dgm:pt modelId="{6D53D092-45E5-44F3-9CD5-688EF76F042E}" type="pres">
      <dgm:prSet presAssocID="{DFC51B5E-76EE-4E58-A721-1A1499E8472B}" presName="spaceBetweenRectangles" presStyleCnt="0"/>
      <dgm:spPr/>
    </dgm:pt>
    <dgm:pt modelId="{21579340-0A15-43FA-8F99-94B01AED9174}" type="pres">
      <dgm:prSet presAssocID="{1968F9FF-1DD4-40CF-A165-56386E462D51}" presName="composite" presStyleCnt="0"/>
      <dgm:spPr/>
    </dgm:pt>
    <dgm:pt modelId="{02ED2A9E-5625-4B29-BB4C-4EFC744D1906}" type="pres">
      <dgm:prSet presAssocID="{1968F9FF-1DD4-40CF-A165-56386E462D51}" presName="L1TextContainer" presStyleLbl="revTx" presStyleIdx="3" presStyleCnt="6">
        <dgm:presLayoutVars>
          <dgm:chMax val="1"/>
          <dgm:chPref val="1"/>
          <dgm:bulletEnabled val="1"/>
        </dgm:presLayoutVars>
      </dgm:prSet>
      <dgm:spPr/>
    </dgm:pt>
    <dgm:pt modelId="{E9CBF0DF-3137-4A9D-A27A-ECD7F889E88F}" type="pres">
      <dgm:prSet presAssocID="{1968F9FF-1DD4-40CF-A165-56386E462D51}" presName="L2TextContainerWrapper" presStyleCnt="0">
        <dgm:presLayoutVars>
          <dgm:chMax val="0"/>
          <dgm:chPref val="0"/>
          <dgm:bulletEnabled val="1"/>
        </dgm:presLayoutVars>
      </dgm:prSet>
      <dgm:spPr/>
    </dgm:pt>
    <dgm:pt modelId="{9A99854D-77DB-46C5-9A6B-2A0B5465AB67}" type="pres">
      <dgm:prSet presAssocID="{1968F9FF-1DD4-40CF-A165-56386E462D51}" presName="L2TextContainer" presStyleLbl="bgAcc1" presStyleIdx="3" presStyleCnt="6"/>
      <dgm:spPr/>
    </dgm:pt>
    <dgm:pt modelId="{1D2E8362-F68A-40BA-A3F2-ED772DBD85B4}" type="pres">
      <dgm:prSet presAssocID="{1968F9FF-1DD4-40CF-A165-56386E462D51}" presName="FlexibleEmptyPlaceHolder" presStyleCnt="0"/>
      <dgm:spPr/>
    </dgm:pt>
    <dgm:pt modelId="{99F8198C-CDB0-4885-8BD1-17FCF80597E3}" type="pres">
      <dgm:prSet presAssocID="{1968F9FF-1DD4-40CF-A165-56386E462D51}" presName="ConnectLine" presStyleLbl="sibTrans1D1" presStyleIdx="3" presStyleCnt="6"/>
      <dgm:spPr>
        <a:noFill/>
        <a:ln w="6350" cap="flat" cmpd="sng" algn="ctr">
          <a:solidFill>
            <a:schemeClr val="accent5">
              <a:hueOff val="0"/>
              <a:satOff val="0"/>
              <a:lumOff val="0"/>
              <a:alphaOff val="0"/>
            </a:schemeClr>
          </a:solidFill>
          <a:prstDash val="dash"/>
          <a:miter lim="800000"/>
        </a:ln>
        <a:effectLst/>
      </dgm:spPr>
    </dgm:pt>
    <dgm:pt modelId="{5291D140-8ED9-4502-B4D9-784205F4B96B}" type="pres">
      <dgm:prSet presAssocID="{1968F9FF-1DD4-40CF-A165-56386E462D51}" presName="ConnectorPoint" presStyleLbl="alignNode1" presStyleIdx="3" presStyleCnt="6"/>
      <dgm:spPr/>
    </dgm:pt>
    <dgm:pt modelId="{31757595-B457-4831-8AE2-38234C1909BF}" type="pres">
      <dgm:prSet presAssocID="{1968F9FF-1DD4-40CF-A165-56386E462D51}" presName="EmptyPlaceHolder" presStyleCnt="0"/>
      <dgm:spPr/>
    </dgm:pt>
    <dgm:pt modelId="{4F8C17EF-02BC-4767-907D-4A6B322C8FA5}" type="pres">
      <dgm:prSet presAssocID="{E250C84B-E6BB-4F68-96DE-DBE154BD8A9D}" presName="spaceBetweenRectangles" presStyleCnt="0"/>
      <dgm:spPr/>
    </dgm:pt>
    <dgm:pt modelId="{C4C2C7EF-7C36-4069-81BC-6D98012BFCAE}" type="pres">
      <dgm:prSet presAssocID="{C0BF4254-9339-4396-8945-E2E7F8A6397B}" presName="composite" presStyleCnt="0"/>
      <dgm:spPr/>
    </dgm:pt>
    <dgm:pt modelId="{8EDD335F-9159-4607-A007-47CA122FBAE9}" type="pres">
      <dgm:prSet presAssocID="{C0BF4254-9339-4396-8945-E2E7F8A6397B}" presName="L1TextContainer" presStyleLbl="revTx" presStyleIdx="4" presStyleCnt="6">
        <dgm:presLayoutVars>
          <dgm:chMax val="1"/>
          <dgm:chPref val="1"/>
          <dgm:bulletEnabled val="1"/>
        </dgm:presLayoutVars>
      </dgm:prSet>
      <dgm:spPr/>
    </dgm:pt>
    <dgm:pt modelId="{BE2101CF-8408-4D8D-BFB2-883F69E17092}" type="pres">
      <dgm:prSet presAssocID="{C0BF4254-9339-4396-8945-E2E7F8A6397B}" presName="L2TextContainerWrapper" presStyleCnt="0">
        <dgm:presLayoutVars>
          <dgm:chMax val="0"/>
          <dgm:chPref val="0"/>
          <dgm:bulletEnabled val="1"/>
        </dgm:presLayoutVars>
      </dgm:prSet>
      <dgm:spPr/>
    </dgm:pt>
    <dgm:pt modelId="{EF36B4DE-A3D1-4F24-869B-D479AB65897C}" type="pres">
      <dgm:prSet presAssocID="{C0BF4254-9339-4396-8945-E2E7F8A6397B}" presName="L2TextContainer" presStyleLbl="bgAcc1" presStyleIdx="4" presStyleCnt="6"/>
      <dgm:spPr/>
    </dgm:pt>
    <dgm:pt modelId="{69FFBA41-B84C-4742-A811-79451396B82B}" type="pres">
      <dgm:prSet presAssocID="{C0BF4254-9339-4396-8945-E2E7F8A6397B}" presName="FlexibleEmptyPlaceHolder" presStyleCnt="0"/>
      <dgm:spPr/>
    </dgm:pt>
    <dgm:pt modelId="{65993D53-5657-4E98-8F79-178E16AE6687}" type="pres">
      <dgm:prSet presAssocID="{C0BF4254-9339-4396-8945-E2E7F8A6397B}" presName="ConnectLine" presStyleLbl="sibTrans1D1" presStyleIdx="4" presStyleCnt="6"/>
      <dgm:spPr>
        <a:noFill/>
        <a:ln w="6350" cap="flat" cmpd="sng" algn="ctr">
          <a:solidFill>
            <a:schemeClr val="accent6">
              <a:hueOff val="0"/>
              <a:satOff val="0"/>
              <a:lumOff val="0"/>
              <a:alphaOff val="0"/>
            </a:schemeClr>
          </a:solidFill>
          <a:prstDash val="dash"/>
          <a:miter lim="800000"/>
        </a:ln>
        <a:effectLst/>
      </dgm:spPr>
    </dgm:pt>
    <dgm:pt modelId="{96B06800-6879-48FB-ADE6-FE7DF02A9359}" type="pres">
      <dgm:prSet presAssocID="{C0BF4254-9339-4396-8945-E2E7F8A6397B}" presName="ConnectorPoint" presStyleLbl="alignNode1" presStyleIdx="4" presStyleCnt="6"/>
      <dgm:spPr/>
    </dgm:pt>
    <dgm:pt modelId="{B3CA4FEA-F36B-4B80-934D-E51CE24B0573}" type="pres">
      <dgm:prSet presAssocID="{C0BF4254-9339-4396-8945-E2E7F8A6397B}" presName="EmptyPlaceHolder" presStyleCnt="0"/>
      <dgm:spPr/>
    </dgm:pt>
    <dgm:pt modelId="{9149734C-110A-47C1-BD16-BE5F4E0FAA53}" type="pres">
      <dgm:prSet presAssocID="{2BC4A5C8-8C12-4FEE-8F42-1143428C9FC6}" presName="spaceBetweenRectangles" presStyleCnt="0"/>
      <dgm:spPr/>
    </dgm:pt>
    <dgm:pt modelId="{ECF3D907-4487-49D3-A738-F0B183A52DE1}" type="pres">
      <dgm:prSet presAssocID="{4521D193-A038-437F-902B-A0823A926D61}" presName="composite" presStyleCnt="0"/>
      <dgm:spPr/>
    </dgm:pt>
    <dgm:pt modelId="{7D2D67E5-613B-4577-9B15-C4A8CC42C2A0}" type="pres">
      <dgm:prSet presAssocID="{4521D193-A038-437F-902B-A0823A926D61}" presName="L1TextContainer" presStyleLbl="revTx" presStyleIdx="5" presStyleCnt="6">
        <dgm:presLayoutVars>
          <dgm:chMax val="1"/>
          <dgm:chPref val="1"/>
          <dgm:bulletEnabled val="1"/>
        </dgm:presLayoutVars>
      </dgm:prSet>
      <dgm:spPr/>
    </dgm:pt>
    <dgm:pt modelId="{658277D0-13E7-43FE-BFE0-2CF9F96438C3}" type="pres">
      <dgm:prSet presAssocID="{4521D193-A038-437F-902B-A0823A926D61}" presName="L2TextContainerWrapper" presStyleCnt="0">
        <dgm:presLayoutVars>
          <dgm:chMax val="0"/>
          <dgm:chPref val="0"/>
          <dgm:bulletEnabled val="1"/>
        </dgm:presLayoutVars>
      </dgm:prSet>
      <dgm:spPr/>
    </dgm:pt>
    <dgm:pt modelId="{D79F0AFC-C00E-408F-ADF1-B326717FEE62}" type="pres">
      <dgm:prSet presAssocID="{4521D193-A038-437F-902B-A0823A926D61}" presName="L2TextContainer" presStyleLbl="bgAcc1" presStyleIdx="5" presStyleCnt="6"/>
      <dgm:spPr/>
    </dgm:pt>
    <dgm:pt modelId="{1B0EE5EE-AB65-4ECD-AAE4-A2D4C90C17E4}" type="pres">
      <dgm:prSet presAssocID="{4521D193-A038-437F-902B-A0823A926D61}" presName="FlexibleEmptyPlaceHolder" presStyleCnt="0"/>
      <dgm:spPr/>
    </dgm:pt>
    <dgm:pt modelId="{94B1C2E8-F561-4003-B634-28F63CC8F660}" type="pres">
      <dgm:prSet presAssocID="{4521D193-A038-437F-902B-A0823A926D61}" presName="ConnectLine" presStyleLbl="sibTrans1D1" presStyleIdx="5" presStyleCnt="6"/>
      <dgm:spPr>
        <a:noFill/>
        <a:ln w="6350" cap="flat" cmpd="sng" algn="ctr">
          <a:solidFill>
            <a:schemeClr val="accent2">
              <a:hueOff val="0"/>
              <a:satOff val="0"/>
              <a:lumOff val="0"/>
              <a:alphaOff val="0"/>
            </a:schemeClr>
          </a:solidFill>
          <a:prstDash val="dash"/>
          <a:miter lim="800000"/>
        </a:ln>
        <a:effectLst/>
      </dgm:spPr>
    </dgm:pt>
    <dgm:pt modelId="{22A52393-2B5A-4C34-AA61-398F1C5B8E2D}" type="pres">
      <dgm:prSet presAssocID="{4521D193-A038-437F-902B-A0823A926D61}" presName="ConnectorPoint" presStyleLbl="alignNode1" presStyleIdx="5" presStyleCnt="6"/>
      <dgm:spPr/>
    </dgm:pt>
    <dgm:pt modelId="{E8AF4215-E9AD-4FD9-B1B7-2FB2604A54CC}" type="pres">
      <dgm:prSet presAssocID="{4521D193-A038-437F-902B-A0823A926D61}" presName="EmptyPlaceHolder" presStyleCnt="0"/>
      <dgm:spPr/>
    </dgm:pt>
  </dgm:ptLst>
  <dgm:cxnLst>
    <dgm:cxn modelId="{3E347B01-8152-4533-B482-DE28ECC882BB}" srcId="{7BAE9475-12FE-4847-A322-83EC4ADA0343}" destId="{2978F30F-3D9E-4E6E-98A3-7D3E96760720}" srcOrd="1" destOrd="0" parTransId="{AE8F15DC-936B-4085-9B5F-8966F307F353}" sibTransId="{C3002060-FC52-44BE-858E-D23B66E03F72}"/>
    <dgm:cxn modelId="{B50E0717-CB26-41F3-B0AA-52CFF734FA25}" type="presOf" srcId="{14797DB1-B674-4E7B-8BA3-55DC06794041}" destId="{084918A0-C312-4A25-89E2-336924C58FF0}" srcOrd="0" destOrd="0" presId="urn:microsoft.com/office/officeart/2016/7/layout/BasicTimeline"/>
    <dgm:cxn modelId="{E3E82C1F-2F49-4B8A-B6AA-25A273E70DFF}" type="presOf" srcId="{C0BF4254-9339-4396-8945-E2E7F8A6397B}" destId="{8EDD335F-9159-4607-A007-47CA122FBAE9}" srcOrd="0" destOrd="0" presId="urn:microsoft.com/office/officeart/2016/7/layout/BasicTimeline"/>
    <dgm:cxn modelId="{871CF727-2700-4366-A6A0-1DDC2725CA95}" type="presOf" srcId="{2E09234D-54ED-4752-A5D0-781277AB7430}" destId="{8E7E931C-2546-4BE6-8B93-D186ECB2A2BA}" srcOrd="0" destOrd="0" presId="urn:microsoft.com/office/officeart/2016/7/layout/BasicTimeline"/>
    <dgm:cxn modelId="{389F275D-6F1C-40BF-9E8A-62B7DF1AE17F}" type="presOf" srcId="{C7CA3006-609D-416D-B293-0E00DA040B35}" destId="{EF36B4DE-A3D1-4F24-869B-D479AB65897C}" srcOrd="0" destOrd="0" presId="urn:microsoft.com/office/officeart/2016/7/layout/BasicTimeline"/>
    <dgm:cxn modelId="{F2A2755E-F897-4578-A5F1-9982A1376BDE}" srcId="{2E09234D-54ED-4752-A5D0-781277AB7430}" destId="{14797DB1-B674-4E7B-8BA3-55DC06794041}" srcOrd="0" destOrd="0" parTransId="{5BF5BADC-C7B7-4734-B7ED-64DD8456D593}" sibTransId="{0740D602-F729-4BFD-9145-AA3F5210B248}"/>
    <dgm:cxn modelId="{B6E58043-0F17-4A60-9B20-7A64C97EF0E4}" srcId="{2978F30F-3D9E-4E6E-98A3-7D3E96760720}" destId="{0A6B7451-0DF9-415B-8F3E-186F16B3326B}" srcOrd="0" destOrd="0" parTransId="{1FCF1FD2-DD7F-4025-9307-0D813C6811F8}" sibTransId="{4771A210-61F3-4B67-B195-6A7E9193B70A}"/>
    <dgm:cxn modelId="{0FDAB347-80B9-420D-AA3B-586A88985A4D}" type="presOf" srcId="{FD869D48-A833-4A09-BBE8-DF7BDEB0A48E}" destId="{D79F0AFC-C00E-408F-ADF1-B326717FEE62}" srcOrd="0" destOrd="0" presId="urn:microsoft.com/office/officeart/2016/7/layout/BasicTimeline"/>
    <dgm:cxn modelId="{3A9EEB67-BA91-48B1-A31E-980AFECBBC64}" type="presOf" srcId="{F404F9AC-3A2F-45E2-BE34-C15FB3E7A40F}" destId="{9A99854D-77DB-46C5-9A6B-2A0B5465AB67}" srcOrd="0" destOrd="0" presId="urn:microsoft.com/office/officeart/2016/7/layout/BasicTimeline"/>
    <dgm:cxn modelId="{A3B0EF4C-E5D0-413C-AE96-A1F1D526317C}" srcId="{7BAE9475-12FE-4847-A322-83EC4ADA0343}" destId="{4521D193-A038-437F-902B-A0823A926D61}" srcOrd="5" destOrd="0" parTransId="{76368108-C862-41C3-9AE9-D0EA5AAA492F}" sibTransId="{F4DADA31-EFC7-4C4D-B814-CAE84979C49F}"/>
    <dgm:cxn modelId="{7FF0EE4D-A931-460F-BECA-E5B39B8B408F}" type="presOf" srcId="{7BAE9475-12FE-4847-A322-83EC4ADA0343}" destId="{A80376E1-CBBE-43CE-8593-476F29C4C650}" srcOrd="0" destOrd="0" presId="urn:microsoft.com/office/officeart/2016/7/layout/BasicTimeline"/>
    <dgm:cxn modelId="{2145137F-D24A-4AE5-B69F-7D79A4887F76}" srcId="{7BAE9475-12FE-4847-A322-83EC4ADA0343}" destId="{2E09234D-54ED-4752-A5D0-781277AB7430}" srcOrd="2" destOrd="0" parTransId="{22FACEE3-6F76-480C-9544-6791AA860FDD}" sibTransId="{DFC51B5E-76EE-4E58-A721-1A1499E8472B}"/>
    <dgm:cxn modelId="{DD2E548C-075A-4A82-A361-A43114619B26}" srcId="{4521D193-A038-437F-902B-A0823A926D61}" destId="{FD869D48-A833-4A09-BBE8-DF7BDEB0A48E}" srcOrd="0" destOrd="0" parTransId="{46BDE09A-E4CA-4813-9C90-4E4FE66002A8}" sibTransId="{6AF313CE-803A-4157-97E1-3C331EC2F530}"/>
    <dgm:cxn modelId="{4F342C8F-4BA6-43F4-BF93-31DC7CEE02E8}" srcId="{C0BF4254-9339-4396-8945-E2E7F8A6397B}" destId="{C7CA3006-609D-416D-B293-0E00DA040B35}" srcOrd="0" destOrd="0" parTransId="{29CEDB83-3243-422D-8A34-6BFAAE6F704C}" sibTransId="{C2377DB0-9C81-4F1B-8CB0-4E1E7ACBAC45}"/>
    <dgm:cxn modelId="{47A0F890-C14C-4B1C-8677-CE0092ED49E8}" srcId="{7BAE9475-12FE-4847-A322-83EC4ADA0343}" destId="{C0BF4254-9339-4396-8945-E2E7F8A6397B}" srcOrd="4" destOrd="0" parTransId="{47DEC238-79A5-4D45-8A90-664B540AD6F1}" sibTransId="{2BC4A5C8-8C12-4FEE-8F42-1143428C9FC6}"/>
    <dgm:cxn modelId="{99FA729A-1A73-48FF-852E-61B52CBB9971}" srcId="{ACBC9DC6-5598-4DEE-9F08-7A9A1FEF9A73}" destId="{F22B4618-DCDF-4CB4-8BDD-7BDFA4B190C1}" srcOrd="0" destOrd="0" parTransId="{68B5A66F-7739-4A37-A1A8-281C7EB20FBC}" sibTransId="{ECE34CAB-6E47-4BBE-BDE7-1FEB82100089}"/>
    <dgm:cxn modelId="{A1B5B49D-B1BA-42C3-A9B3-AFCBB7492363}" type="presOf" srcId="{2978F30F-3D9E-4E6E-98A3-7D3E96760720}" destId="{43D928CD-D2A6-42D2-9991-E779B9D12F5E}" srcOrd="0" destOrd="0" presId="urn:microsoft.com/office/officeart/2016/7/layout/BasicTimeline"/>
    <dgm:cxn modelId="{AA7B0AA9-A4E3-4F7D-BF7E-AADB94B88B47}" srcId="{7BAE9475-12FE-4847-A322-83EC4ADA0343}" destId="{ACBC9DC6-5598-4DEE-9F08-7A9A1FEF9A73}" srcOrd="0" destOrd="0" parTransId="{5006F6BE-A8BC-4856-98CC-29061CC6A4B5}" sibTransId="{7387FD62-18D0-40FC-8429-E54428F41533}"/>
    <dgm:cxn modelId="{58798CBD-2D02-4D18-8B1D-34591E112B56}" type="presOf" srcId="{ACBC9DC6-5598-4DEE-9F08-7A9A1FEF9A73}" destId="{9A59E458-3CAD-4725-9AF0-9ADCCCED50E8}" srcOrd="0" destOrd="0" presId="urn:microsoft.com/office/officeart/2016/7/layout/BasicTimeline"/>
    <dgm:cxn modelId="{B55FBDC4-6801-4EB8-99FA-74BE8BA81E78}" type="presOf" srcId="{0A6B7451-0DF9-415B-8F3E-186F16B3326B}" destId="{F1D84335-4E54-4573-9E00-6FF36C69B234}" srcOrd="0" destOrd="0" presId="urn:microsoft.com/office/officeart/2016/7/layout/BasicTimeline"/>
    <dgm:cxn modelId="{6B40B1CA-5C8C-4589-B1A3-5ED64AC6CD52}" type="presOf" srcId="{4521D193-A038-437F-902B-A0823A926D61}" destId="{7D2D67E5-613B-4577-9B15-C4A8CC42C2A0}" srcOrd="0" destOrd="0" presId="urn:microsoft.com/office/officeart/2016/7/layout/BasicTimeline"/>
    <dgm:cxn modelId="{71E1E7DD-804E-4AF3-ADB7-661686B07A6F}" type="presOf" srcId="{1968F9FF-1DD4-40CF-A165-56386E462D51}" destId="{02ED2A9E-5625-4B29-BB4C-4EFC744D1906}" srcOrd="0" destOrd="0" presId="urn:microsoft.com/office/officeart/2016/7/layout/BasicTimeline"/>
    <dgm:cxn modelId="{175F5AF1-6DD2-43AD-932D-50810F09C531}" srcId="{1968F9FF-1DD4-40CF-A165-56386E462D51}" destId="{F404F9AC-3A2F-45E2-BE34-C15FB3E7A40F}" srcOrd="0" destOrd="0" parTransId="{BB3EBEEA-A2BD-4C30-8C60-27D3A036762A}" sibTransId="{EE7DF459-8B0A-472A-B440-9ECB62C8C53D}"/>
    <dgm:cxn modelId="{A70C8EF5-938C-4070-9CCE-89404E3FDB14}" type="presOf" srcId="{F22B4618-DCDF-4CB4-8BDD-7BDFA4B190C1}" destId="{6BB7B49B-7E73-42CC-81B8-3AB1E3935F11}" srcOrd="0" destOrd="0" presId="urn:microsoft.com/office/officeart/2016/7/layout/BasicTimeline"/>
    <dgm:cxn modelId="{BFD0A8F6-B208-4EC4-8772-B57D1505C196}" srcId="{7BAE9475-12FE-4847-A322-83EC4ADA0343}" destId="{1968F9FF-1DD4-40CF-A165-56386E462D51}" srcOrd="3" destOrd="0" parTransId="{8CF0862B-A023-4E62-998F-00A0DCF91439}" sibTransId="{E250C84B-E6BB-4F68-96DE-DBE154BD8A9D}"/>
    <dgm:cxn modelId="{E6F1BBE4-68CC-46EE-B26B-BDF3D8341940}" type="presParOf" srcId="{A80376E1-CBBE-43CE-8593-476F29C4C650}" destId="{245A8E88-14E8-4F38-9DB3-F69A9E727954}" srcOrd="0" destOrd="0" presId="urn:microsoft.com/office/officeart/2016/7/layout/BasicTimeline"/>
    <dgm:cxn modelId="{E0BCFD2A-1357-431E-B6F7-F23A3CC7FBE9}" type="presParOf" srcId="{A80376E1-CBBE-43CE-8593-476F29C4C650}" destId="{BC1D987F-74D8-445E-8566-216086828BC2}" srcOrd="1" destOrd="0" presId="urn:microsoft.com/office/officeart/2016/7/layout/BasicTimeline"/>
    <dgm:cxn modelId="{57695EA1-502E-4C13-967E-3602E27550AB}" type="presParOf" srcId="{BC1D987F-74D8-445E-8566-216086828BC2}" destId="{A0BFDD04-282A-46E4-A057-0F0F6AABF9FC}" srcOrd="0" destOrd="0" presId="urn:microsoft.com/office/officeart/2016/7/layout/BasicTimeline"/>
    <dgm:cxn modelId="{589082D4-59A6-4A5B-8F06-899C1F7C9372}" type="presParOf" srcId="{A0BFDD04-282A-46E4-A057-0F0F6AABF9FC}" destId="{9A59E458-3CAD-4725-9AF0-9ADCCCED50E8}" srcOrd="0" destOrd="0" presId="urn:microsoft.com/office/officeart/2016/7/layout/BasicTimeline"/>
    <dgm:cxn modelId="{B8E53E79-8696-42BB-A8D4-89FAE1D4836D}" type="presParOf" srcId="{A0BFDD04-282A-46E4-A057-0F0F6AABF9FC}" destId="{9D0FD06D-C41F-452A-BD21-7868641E6023}" srcOrd="1" destOrd="0" presId="urn:microsoft.com/office/officeart/2016/7/layout/BasicTimeline"/>
    <dgm:cxn modelId="{ED93AA43-905D-4FF7-9203-4D713E24E64E}" type="presParOf" srcId="{9D0FD06D-C41F-452A-BD21-7868641E6023}" destId="{6BB7B49B-7E73-42CC-81B8-3AB1E3935F11}" srcOrd="0" destOrd="0" presId="urn:microsoft.com/office/officeart/2016/7/layout/BasicTimeline"/>
    <dgm:cxn modelId="{DF6ADA32-E88F-4B78-8BE2-6C6E79790B92}" type="presParOf" srcId="{9D0FD06D-C41F-452A-BD21-7868641E6023}" destId="{426A65EB-F04C-4257-8F38-4F14506481BF}" srcOrd="1" destOrd="0" presId="urn:microsoft.com/office/officeart/2016/7/layout/BasicTimeline"/>
    <dgm:cxn modelId="{2E3CF4DD-5ABC-4804-92DE-65C734161F12}" type="presParOf" srcId="{A0BFDD04-282A-46E4-A057-0F0F6AABF9FC}" destId="{62BA4D7A-6724-4B11-92FB-1ABEC3082D78}" srcOrd="2" destOrd="0" presId="urn:microsoft.com/office/officeart/2016/7/layout/BasicTimeline"/>
    <dgm:cxn modelId="{0F9A4384-F1F8-414C-BF09-E9361395B558}" type="presParOf" srcId="{A0BFDD04-282A-46E4-A057-0F0F6AABF9FC}" destId="{C5003C30-09FA-4725-8751-614B494C39A6}" srcOrd="3" destOrd="0" presId="urn:microsoft.com/office/officeart/2016/7/layout/BasicTimeline"/>
    <dgm:cxn modelId="{008497E2-BC81-4853-8C06-1D6E1E6A5BAA}" type="presParOf" srcId="{A0BFDD04-282A-46E4-A057-0F0F6AABF9FC}" destId="{C851F1BC-0189-49E2-AC5C-8CFDA7EE7C79}" srcOrd="4" destOrd="0" presId="urn:microsoft.com/office/officeart/2016/7/layout/BasicTimeline"/>
    <dgm:cxn modelId="{1B51119C-3008-47C6-B21B-4F02BB56FBEF}" type="presParOf" srcId="{BC1D987F-74D8-445E-8566-216086828BC2}" destId="{A657EB82-BC1B-4327-9F96-DB7C0D9BA114}" srcOrd="1" destOrd="0" presId="urn:microsoft.com/office/officeart/2016/7/layout/BasicTimeline"/>
    <dgm:cxn modelId="{44673414-851B-4F84-BFA7-DF1270436F5E}" type="presParOf" srcId="{BC1D987F-74D8-445E-8566-216086828BC2}" destId="{291CB3E5-B0B7-4E2D-B68E-33BDD8A4C514}" srcOrd="2" destOrd="0" presId="urn:microsoft.com/office/officeart/2016/7/layout/BasicTimeline"/>
    <dgm:cxn modelId="{3916F55A-9AF0-426D-8D12-6280021F3E62}" type="presParOf" srcId="{291CB3E5-B0B7-4E2D-B68E-33BDD8A4C514}" destId="{43D928CD-D2A6-42D2-9991-E779B9D12F5E}" srcOrd="0" destOrd="0" presId="urn:microsoft.com/office/officeart/2016/7/layout/BasicTimeline"/>
    <dgm:cxn modelId="{A7BDBCA1-561B-4465-9B18-E6D718561772}" type="presParOf" srcId="{291CB3E5-B0B7-4E2D-B68E-33BDD8A4C514}" destId="{0FC695D6-1DF4-44F4-8A6E-433DBA548771}" srcOrd="1" destOrd="0" presId="urn:microsoft.com/office/officeart/2016/7/layout/BasicTimeline"/>
    <dgm:cxn modelId="{43F6C545-FB39-41F8-87BA-95E563FA6862}" type="presParOf" srcId="{0FC695D6-1DF4-44F4-8A6E-433DBA548771}" destId="{F1D84335-4E54-4573-9E00-6FF36C69B234}" srcOrd="0" destOrd="0" presId="urn:microsoft.com/office/officeart/2016/7/layout/BasicTimeline"/>
    <dgm:cxn modelId="{3D843F03-AEA1-410F-93C3-BA2C8E2CA491}" type="presParOf" srcId="{0FC695D6-1DF4-44F4-8A6E-433DBA548771}" destId="{EF8D9AB9-7334-4EF7-A99F-5447F0C7DAE3}" srcOrd="1" destOrd="0" presId="urn:microsoft.com/office/officeart/2016/7/layout/BasicTimeline"/>
    <dgm:cxn modelId="{9247C9C4-0204-4516-93FB-010787311B41}" type="presParOf" srcId="{291CB3E5-B0B7-4E2D-B68E-33BDD8A4C514}" destId="{D886D6D3-BF7D-4CE1-95B7-258E50113F44}" srcOrd="2" destOrd="0" presId="urn:microsoft.com/office/officeart/2016/7/layout/BasicTimeline"/>
    <dgm:cxn modelId="{2EFFF796-5737-4CF1-99E3-25D81F900AD2}" type="presParOf" srcId="{291CB3E5-B0B7-4E2D-B68E-33BDD8A4C514}" destId="{08DB9929-39CA-4BAE-BEC9-CC99EA224A67}" srcOrd="3" destOrd="0" presId="urn:microsoft.com/office/officeart/2016/7/layout/BasicTimeline"/>
    <dgm:cxn modelId="{BBBB1649-77C5-4665-825F-F7400AFE4B88}" type="presParOf" srcId="{291CB3E5-B0B7-4E2D-B68E-33BDD8A4C514}" destId="{5E0599BC-6C4A-4C02-80DB-3842975BAE04}" srcOrd="4" destOrd="0" presId="urn:microsoft.com/office/officeart/2016/7/layout/BasicTimeline"/>
    <dgm:cxn modelId="{D7DD95BD-5A2A-4EA4-B6F2-B8A009D03F26}" type="presParOf" srcId="{BC1D987F-74D8-445E-8566-216086828BC2}" destId="{AE6788F0-6A48-4049-8C4A-D90BE0084F24}" srcOrd="3" destOrd="0" presId="urn:microsoft.com/office/officeart/2016/7/layout/BasicTimeline"/>
    <dgm:cxn modelId="{E5ADBD6C-5FAC-4627-BCDB-8E1F93636919}" type="presParOf" srcId="{BC1D987F-74D8-445E-8566-216086828BC2}" destId="{F780D298-D4E6-4F51-935E-4D9F94ADAE3D}" srcOrd="4" destOrd="0" presId="urn:microsoft.com/office/officeart/2016/7/layout/BasicTimeline"/>
    <dgm:cxn modelId="{7D10C4DB-5DFB-4D2C-8C24-6A676E8FF908}" type="presParOf" srcId="{F780D298-D4E6-4F51-935E-4D9F94ADAE3D}" destId="{8E7E931C-2546-4BE6-8B93-D186ECB2A2BA}" srcOrd="0" destOrd="0" presId="urn:microsoft.com/office/officeart/2016/7/layout/BasicTimeline"/>
    <dgm:cxn modelId="{3F4BC537-3D14-4728-913F-2DE65893997F}" type="presParOf" srcId="{F780D298-D4E6-4F51-935E-4D9F94ADAE3D}" destId="{BDAA6E9C-FF4C-4CD7-9624-51586F0F1207}" srcOrd="1" destOrd="0" presId="urn:microsoft.com/office/officeart/2016/7/layout/BasicTimeline"/>
    <dgm:cxn modelId="{62303D2D-FABC-4198-B119-CC6527F32AF4}" type="presParOf" srcId="{BDAA6E9C-FF4C-4CD7-9624-51586F0F1207}" destId="{084918A0-C312-4A25-89E2-336924C58FF0}" srcOrd="0" destOrd="0" presId="urn:microsoft.com/office/officeart/2016/7/layout/BasicTimeline"/>
    <dgm:cxn modelId="{3851C329-4862-42DF-ABDA-087A6ACE87F6}" type="presParOf" srcId="{BDAA6E9C-FF4C-4CD7-9624-51586F0F1207}" destId="{1862D070-CD83-49F3-A0D6-116B5DE1B682}" srcOrd="1" destOrd="0" presId="urn:microsoft.com/office/officeart/2016/7/layout/BasicTimeline"/>
    <dgm:cxn modelId="{9ECEE9D6-6269-407C-95A8-0120275104C2}" type="presParOf" srcId="{F780D298-D4E6-4F51-935E-4D9F94ADAE3D}" destId="{7786DB38-E3DE-41AD-AD43-800A16AAC80B}" srcOrd="2" destOrd="0" presId="urn:microsoft.com/office/officeart/2016/7/layout/BasicTimeline"/>
    <dgm:cxn modelId="{F656C474-CEC8-40E1-86C1-5C3B48DD6B63}" type="presParOf" srcId="{F780D298-D4E6-4F51-935E-4D9F94ADAE3D}" destId="{38511271-C605-4A71-9F4D-F2B1264C9331}" srcOrd="3" destOrd="0" presId="urn:microsoft.com/office/officeart/2016/7/layout/BasicTimeline"/>
    <dgm:cxn modelId="{64421D17-0408-478F-9292-CC6AF11248E7}" type="presParOf" srcId="{F780D298-D4E6-4F51-935E-4D9F94ADAE3D}" destId="{06D67D22-4676-40E9-864A-0291F336B70E}" srcOrd="4" destOrd="0" presId="urn:microsoft.com/office/officeart/2016/7/layout/BasicTimeline"/>
    <dgm:cxn modelId="{008BCCE5-D402-45F1-B221-204C2BFB769B}" type="presParOf" srcId="{BC1D987F-74D8-445E-8566-216086828BC2}" destId="{6D53D092-45E5-44F3-9CD5-688EF76F042E}" srcOrd="5" destOrd="0" presId="urn:microsoft.com/office/officeart/2016/7/layout/BasicTimeline"/>
    <dgm:cxn modelId="{BA581DA3-7CEE-4B1A-BE90-6FAACFBE59D6}" type="presParOf" srcId="{BC1D987F-74D8-445E-8566-216086828BC2}" destId="{21579340-0A15-43FA-8F99-94B01AED9174}" srcOrd="6" destOrd="0" presId="urn:microsoft.com/office/officeart/2016/7/layout/BasicTimeline"/>
    <dgm:cxn modelId="{E182960E-47BE-4880-993A-78D5DED03CA6}" type="presParOf" srcId="{21579340-0A15-43FA-8F99-94B01AED9174}" destId="{02ED2A9E-5625-4B29-BB4C-4EFC744D1906}" srcOrd="0" destOrd="0" presId="urn:microsoft.com/office/officeart/2016/7/layout/BasicTimeline"/>
    <dgm:cxn modelId="{5F77B21C-5585-4B78-9B97-8B0E0AEF8319}" type="presParOf" srcId="{21579340-0A15-43FA-8F99-94B01AED9174}" destId="{E9CBF0DF-3137-4A9D-A27A-ECD7F889E88F}" srcOrd="1" destOrd="0" presId="urn:microsoft.com/office/officeart/2016/7/layout/BasicTimeline"/>
    <dgm:cxn modelId="{50E7CA8A-5654-4A87-B99A-7A441C6B59DC}" type="presParOf" srcId="{E9CBF0DF-3137-4A9D-A27A-ECD7F889E88F}" destId="{9A99854D-77DB-46C5-9A6B-2A0B5465AB67}" srcOrd="0" destOrd="0" presId="urn:microsoft.com/office/officeart/2016/7/layout/BasicTimeline"/>
    <dgm:cxn modelId="{4CB953EC-0E11-4271-903A-6C07D802B660}" type="presParOf" srcId="{E9CBF0DF-3137-4A9D-A27A-ECD7F889E88F}" destId="{1D2E8362-F68A-40BA-A3F2-ED772DBD85B4}" srcOrd="1" destOrd="0" presId="urn:microsoft.com/office/officeart/2016/7/layout/BasicTimeline"/>
    <dgm:cxn modelId="{E3D15316-4B68-4D98-8998-86A0142EE73E}" type="presParOf" srcId="{21579340-0A15-43FA-8F99-94B01AED9174}" destId="{99F8198C-CDB0-4885-8BD1-17FCF80597E3}" srcOrd="2" destOrd="0" presId="urn:microsoft.com/office/officeart/2016/7/layout/BasicTimeline"/>
    <dgm:cxn modelId="{9E61FA11-B5B8-4A44-A624-4518E625D58B}" type="presParOf" srcId="{21579340-0A15-43FA-8F99-94B01AED9174}" destId="{5291D140-8ED9-4502-B4D9-784205F4B96B}" srcOrd="3" destOrd="0" presId="urn:microsoft.com/office/officeart/2016/7/layout/BasicTimeline"/>
    <dgm:cxn modelId="{52000CC3-B581-48F0-B99A-2321935CB7A8}" type="presParOf" srcId="{21579340-0A15-43FA-8F99-94B01AED9174}" destId="{31757595-B457-4831-8AE2-38234C1909BF}" srcOrd="4" destOrd="0" presId="urn:microsoft.com/office/officeart/2016/7/layout/BasicTimeline"/>
    <dgm:cxn modelId="{D9512E36-9F1D-455A-8249-AF9D0A8A0A01}" type="presParOf" srcId="{BC1D987F-74D8-445E-8566-216086828BC2}" destId="{4F8C17EF-02BC-4767-907D-4A6B322C8FA5}" srcOrd="7" destOrd="0" presId="urn:microsoft.com/office/officeart/2016/7/layout/BasicTimeline"/>
    <dgm:cxn modelId="{7EDBDFF4-1B21-4A84-AF23-A6573E4F2A16}" type="presParOf" srcId="{BC1D987F-74D8-445E-8566-216086828BC2}" destId="{C4C2C7EF-7C36-4069-81BC-6D98012BFCAE}" srcOrd="8" destOrd="0" presId="urn:microsoft.com/office/officeart/2016/7/layout/BasicTimeline"/>
    <dgm:cxn modelId="{E36B2B3A-DE1F-49CC-8D83-DB1E1CAE585F}" type="presParOf" srcId="{C4C2C7EF-7C36-4069-81BC-6D98012BFCAE}" destId="{8EDD335F-9159-4607-A007-47CA122FBAE9}" srcOrd="0" destOrd="0" presId="urn:microsoft.com/office/officeart/2016/7/layout/BasicTimeline"/>
    <dgm:cxn modelId="{F1F9E2D6-290D-43C3-A940-168357CD5197}" type="presParOf" srcId="{C4C2C7EF-7C36-4069-81BC-6D98012BFCAE}" destId="{BE2101CF-8408-4D8D-BFB2-883F69E17092}" srcOrd="1" destOrd="0" presId="urn:microsoft.com/office/officeart/2016/7/layout/BasicTimeline"/>
    <dgm:cxn modelId="{39E8C60C-9A37-4C52-B527-5F2CA9E6F585}" type="presParOf" srcId="{BE2101CF-8408-4D8D-BFB2-883F69E17092}" destId="{EF36B4DE-A3D1-4F24-869B-D479AB65897C}" srcOrd="0" destOrd="0" presId="urn:microsoft.com/office/officeart/2016/7/layout/BasicTimeline"/>
    <dgm:cxn modelId="{043CB7AE-F347-4EB7-9958-4F43C4A1C30E}" type="presParOf" srcId="{BE2101CF-8408-4D8D-BFB2-883F69E17092}" destId="{69FFBA41-B84C-4742-A811-79451396B82B}" srcOrd="1" destOrd="0" presId="urn:microsoft.com/office/officeart/2016/7/layout/BasicTimeline"/>
    <dgm:cxn modelId="{3D8BA9A4-24D9-482D-BF69-126317BA85F0}" type="presParOf" srcId="{C4C2C7EF-7C36-4069-81BC-6D98012BFCAE}" destId="{65993D53-5657-4E98-8F79-178E16AE6687}" srcOrd="2" destOrd="0" presId="urn:microsoft.com/office/officeart/2016/7/layout/BasicTimeline"/>
    <dgm:cxn modelId="{33AD9F4B-0C3D-4971-B808-95679D4E52EE}" type="presParOf" srcId="{C4C2C7EF-7C36-4069-81BC-6D98012BFCAE}" destId="{96B06800-6879-48FB-ADE6-FE7DF02A9359}" srcOrd="3" destOrd="0" presId="urn:microsoft.com/office/officeart/2016/7/layout/BasicTimeline"/>
    <dgm:cxn modelId="{E7E138EF-7C15-4098-B338-7B64FBE3527E}" type="presParOf" srcId="{C4C2C7EF-7C36-4069-81BC-6D98012BFCAE}" destId="{B3CA4FEA-F36B-4B80-934D-E51CE24B0573}" srcOrd="4" destOrd="0" presId="urn:microsoft.com/office/officeart/2016/7/layout/BasicTimeline"/>
    <dgm:cxn modelId="{0B0E1379-69F3-4029-B7D0-C2C07B4574AE}" type="presParOf" srcId="{BC1D987F-74D8-445E-8566-216086828BC2}" destId="{9149734C-110A-47C1-BD16-BE5F4E0FAA53}" srcOrd="9" destOrd="0" presId="urn:microsoft.com/office/officeart/2016/7/layout/BasicTimeline"/>
    <dgm:cxn modelId="{891CB391-8FC2-40E0-BE10-67B0070835EC}" type="presParOf" srcId="{BC1D987F-74D8-445E-8566-216086828BC2}" destId="{ECF3D907-4487-49D3-A738-F0B183A52DE1}" srcOrd="10" destOrd="0" presId="urn:microsoft.com/office/officeart/2016/7/layout/BasicTimeline"/>
    <dgm:cxn modelId="{3C4A18FC-B250-494C-B5FE-EA5A28AF3DAA}" type="presParOf" srcId="{ECF3D907-4487-49D3-A738-F0B183A52DE1}" destId="{7D2D67E5-613B-4577-9B15-C4A8CC42C2A0}" srcOrd="0" destOrd="0" presId="urn:microsoft.com/office/officeart/2016/7/layout/BasicTimeline"/>
    <dgm:cxn modelId="{55C4BE5E-275F-486F-A1CD-D3B15BEEDC25}" type="presParOf" srcId="{ECF3D907-4487-49D3-A738-F0B183A52DE1}" destId="{658277D0-13E7-43FE-BFE0-2CF9F96438C3}" srcOrd="1" destOrd="0" presId="urn:microsoft.com/office/officeart/2016/7/layout/BasicTimeline"/>
    <dgm:cxn modelId="{B3205B5B-2BA6-4DAD-826B-55E815472645}" type="presParOf" srcId="{658277D0-13E7-43FE-BFE0-2CF9F96438C3}" destId="{D79F0AFC-C00E-408F-ADF1-B326717FEE62}" srcOrd="0" destOrd="0" presId="urn:microsoft.com/office/officeart/2016/7/layout/BasicTimeline"/>
    <dgm:cxn modelId="{61B99C85-53E3-4DD7-B2AC-D21CE5350A4B}" type="presParOf" srcId="{658277D0-13E7-43FE-BFE0-2CF9F96438C3}" destId="{1B0EE5EE-AB65-4ECD-AAE4-A2D4C90C17E4}" srcOrd="1" destOrd="0" presId="urn:microsoft.com/office/officeart/2016/7/layout/BasicTimeline"/>
    <dgm:cxn modelId="{EECB7478-EC0F-4795-8952-89EFC081901E}" type="presParOf" srcId="{ECF3D907-4487-49D3-A738-F0B183A52DE1}" destId="{94B1C2E8-F561-4003-B634-28F63CC8F660}" srcOrd="2" destOrd="0" presId="urn:microsoft.com/office/officeart/2016/7/layout/BasicTimeline"/>
    <dgm:cxn modelId="{81885ACB-042A-41C3-B4A0-FD37A97B6DAE}" type="presParOf" srcId="{ECF3D907-4487-49D3-A738-F0B183A52DE1}" destId="{22A52393-2B5A-4C34-AA61-398F1C5B8E2D}" srcOrd="3" destOrd="0" presId="urn:microsoft.com/office/officeart/2016/7/layout/BasicTimeline"/>
    <dgm:cxn modelId="{C2B80D17-157A-45E3-99D6-85619E03FFDD}" type="presParOf" srcId="{ECF3D907-4487-49D3-A738-F0B183A52DE1}" destId="{E8AF4215-E9AD-4FD9-B1B7-2FB2604A54CC}"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A8E88-14E8-4F38-9DB3-F69A9E727954}">
      <dsp:nvSpPr>
        <dsp:cNvPr id="0" name=""/>
        <dsp:cNvSpPr/>
      </dsp:nvSpPr>
      <dsp:spPr>
        <a:xfrm>
          <a:off x="0" y="1831181"/>
          <a:ext cx="10515600" cy="0"/>
        </a:xfrm>
        <a:prstGeom prst="lin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9A59E458-3CAD-4725-9AF0-9ADCCCED50E8}">
      <dsp:nvSpPr>
        <dsp:cNvPr id="0" name=""/>
        <dsp:cNvSpPr/>
      </dsp:nvSpPr>
      <dsp:spPr>
        <a:xfrm>
          <a:off x="163022" y="1966688"/>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1980's</a:t>
          </a:r>
        </a:p>
      </dsp:txBody>
      <dsp:txXfrm>
        <a:off x="163022" y="1966688"/>
        <a:ext cx="2372171" cy="413847"/>
      </dsp:txXfrm>
    </dsp:sp>
    <dsp:sp modelId="{6BB7B49B-7E73-42CC-81B8-3AB1E3935F11}">
      <dsp:nvSpPr>
        <dsp:cNvPr id="0" name=""/>
        <dsp:cNvSpPr/>
      </dsp:nvSpPr>
      <dsp:spPr>
        <a:xfrm>
          <a:off x="1283" y="159656"/>
          <a:ext cx="2695649" cy="975676"/>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VDT and terminals monitors introduced in 1980's. They only displayed text in 2 colors usually black and green.</a:t>
          </a:r>
        </a:p>
      </dsp:txBody>
      <dsp:txXfrm>
        <a:off x="48912" y="207285"/>
        <a:ext cx="2600391" cy="880418"/>
      </dsp:txXfrm>
    </dsp:sp>
    <dsp:sp modelId="{62BA4D7A-6724-4B11-92FB-1ABEC3082D78}">
      <dsp:nvSpPr>
        <dsp:cNvPr id="0" name=""/>
        <dsp:cNvSpPr/>
      </dsp:nvSpPr>
      <dsp:spPr>
        <a:xfrm>
          <a:off x="1349108" y="1135332"/>
          <a:ext cx="0" cy="6958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3D928CD-D2A6-42D2-9991-E779B9D12F5E}">
      <dsp:nvSpPr>
        <dsp:cNvPr id="0" name=""/>
        <dsp:cNvSpPr/>
      </dsp:nvSpPr>
      <dsp:spPr>
        <a:xfrm>
          <a:off x="1726499" y="1281827"/>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1981</a:t>
          </a:r>
        </a:p>
      </dsp:txBody>
      <dsp:txXfrm>
        <a:off x="1726499" y="1281827"/>
        <a:ext cx="2372171" cy="413847"/>
      </dsp:txXfrm>
    </dsp:sp>
    <dsp:sp modelId="{C5003C30-09FA-4725-8751-614B494C39A6}">
      <dsp:nvSpPr>
        <dsp:cNvPr id="0" name=""/>
        <dsp:cNvSpPr/>
      </dsp:nvSpPr>
      <dsp:spPr>
        <a:xfrm>
          <a:off x="1321640" y="1803713"/>
          <a:ext cx="54935" cy="5493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84335-4E54-4573-9E00-6FF36C69B234}">
      <dsp:nvSpPr>
        <dsp:cNvPr id="0" name=""/>
        <dsp:cNvSpPr/>
      </dsp:nvSpPr>
      <dsp:spPr>
        <a:xfrm>
          <a:off x="1564760" y="2527030"/>
          <a:ext cx="2695649" cy="800054"/>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In 1981 IBM introduced the CRT monitors which could display 16colors.</a:t>
          </a:r>
        </a:p>
      </dsp:txBody>
      <dsp:txXfrm>
        <a:off x="1603815" y="2566085"/>
        <a:ext cx="2617539" cy="721944"/>
      </dsp:txXfrm>
    </dsp:sp>
    <dsp:sp modelId="{D886D6D3-BF7D-4CE1-95B7-258E50113F44}">
      <dsp:nvSpPr>
        <dsp:cNvPr id="0" name=""/>
        <dsp:cNvSpPr/>
      </dsp:nvSpPr>
      <dsp:spPr>
        <a:xfrm>
          <a:off x="2912585" y="1831181"/>
          <a:ext cx="0" cy="695848"/>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E7E931C-2546-4BE6-8B93-D186ECB2A2BA}">
      <dsp:nvSpPr>
        <dsp:cNvPr id="0" name=""/>
        <dsp:cNvSpPr/>
      </dsp:nvSpPr>
      <dsp:spPr>
        <a:xfrm>
          <a:off x="3289975" y="1966688"/>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1987</a:t>
          </a:r>
        </a:p>
      </dsp:txBody>
      <dsp:txXfrm>
        <a:off x="3289975" y="1966688"/>
        <a:ext cx="2372171" cy="413847"/>
      </dsp:txXfrm>
    </dsp:sp>
    <dsp:sp modelId="{08DB9929-39CA-4BAE-BEC9-CC99EA224A67}">
      <dsp:nvSpPr>
        <dsp:cNvPr id="0" name=""/>
        <dsp:cNvSpPr/>
      </dsp:nvSpPr>
      <dsp:spPr>
        <a:xfrm>
          <a:off x="2885117" y="1803713"/>
          <a:ext cx="54935" cy="54935"/>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918A0-C312-4A25-89E2-336924C58FF0}">
      <dsp:nvSpPr>
        <dsp:cNvPr id="0" name=""/>
        <dsp:cNvSpPr/>
      </dsp:nvSpPr>
      <dsp:spPr>
        <a:xfrm>
          <a:off x="3128236" y="335277"/>
          <a:ext cx="2695649" cy="800054"/>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XGA and UXGA introduced in 1987 can display up to 16 million colors.</a:t>
          </a:r>
        </a:p>
      </dsp:txBody>
      <dsp:txXfrm>
        <a:off x="3167291" y="374332"/>
        <a:ext cx="2617539" cy="721944"/>
      </dsp:txXfrm>
    </dsp:sp>
    <dsp:sp modelId="{7786DB38-E3DE-41AD-AD43-800A16AAC80B}">
      <dsp:nvSpPr>
        <dsp:cNvPr id="0" name=""/>
        <dsp:cNvSpPr/>
      </dsp:nvSpPr>
      <dsp:spPr>
        <a:xfrm>
          <a:off x="4476061" y="1135332"/>
          <a:ext cx="0" cy="695848"/>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2ED2A9E-5625-4B29-BB4C-4EFC744D1906}">
      <dsp:nvSpPr>
        <dsp:cNvPr id="0" name=""/>
        <dsp:cNvSpPr/>
      </dsp:nvSpPr>
      <dsp:spPr>
        <a:xfrm>
          <a:off x="4853452" y="1281827"/>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4853452" y="1281827"/>
        <a:ext cx="2372171" cy="413847"/>
      </dsp:txXfrm>
    </dsp:sp>
    <dsp:sp modelId="{38511271-C605-4A71-9F4D-F2B1264C9331}">
      <dsp:nvSpPr>
        <dsp:cNvPr id="0" name=""/>
        <dsp:cNvSpPr/>
      </dsp:nvSpPr>
      <dsp:spPr>
        <a:xfrm>
          <a:off x="4448593" y="1803713"/>
          <a:ext cx="54935" cy="5493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99854D-77DB-46C5-9A6B-2A0B5465AB67}">
      <dsp:nvSpPr>
        <dsp:cNvPr id="0" name=""/>
        <dsp:cNvSpPr/>
      </dsp:nvSpPr>
      <dsp:spPr>
        <a:xfrm>
          <a:off x="4691713" y="2527030"/>
          <a:ext cx="2695649" cy="62443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LCD monitors were introduced.</a:t>
          </a:r>
        </a:p>
      </dsp:txBody>
      <dsp:txXfrm>
        <a:off x="4722195" y="2557512"/>
        <a:ext cx="2634685" cy="563468"/>
      </dsp:txXfrm>
    </dsp:sp>
    <dsp:sp modelId="{99F8198C-CDB0-4885-8BD1-17FCF80597E3}">
      <dsp:nvSpPr>
        <dsp:cNvPr id="0" name=""/>
        <dsp:cNvSpPr/>
      </dsp:nvSpPr>
      <dsp:spPr>
        <a:xfrm>
          <a:off x="6039538" y="1831181"/>
          <a:ext cx="0" cy="69584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EDD335F-9159-4607-A007-47CA122FBAE9}">
      <dsp:nvSpPr>
        <dsp:cNvPr id="0" name=""/>
        <dsp:cNvSpPr/>
      </dsp:nvSpPr>
      <dsp:spPr>
        <a:xfrm>
          <a:off x="6416929" y="1966688"/>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2006</a:t>
          </a:r>
        </a:p>
      </dsp:txBody>
      <dsp:txXfrm>
        <a:off x="6416929" y="1966688"/>
        <a:ext cx="2372171" cy="413847"/>
      </dsp:txXfrm>
    </dsp:sp>
    <dsp:sp modelId="{5291D140-8ED9-4502-B4D9-784205F4B96B}">
      <dsp:nvSpPr>
        <dsp:cNvPr id="0" name=""/>
        <dsp:cNvSpPr/>
      </dsp:nvSpPr>
      <dsp:spPr>
        <a:xfrm>
          <a:off x="6012070" y="1803713"/>
          <a:ext cx="54935" cy="54935"/>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6B4DE-A3D1-4F24-869B-D479AB65897C}">
      <dsp:nvSpPr>
        <dsp:cNvPr id="0" name=""/>
        <dsp:cNvSpPr/>
      </dsp:nvSpPr>
      <dsp:spPr>
        <a:xfrm>
          <a:off x="6255190" y="335277"/>
          <a:ext cx="2695649" cy="800054"/>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In 2006, Jeff Han released the first interface-free, touch-based monitor at TED.</a:t>
          </a:r>
        </a:p>
      </dsp:txBody>
      <dsp:txXfrm>
        <a:off x="6294245" y="374332"/>
        <a:ext cx="2617539" cy="721944"/>
      </dsp:txXfrm>
    </dsp:sp>
    <dsp:sp modelId="{65993D53-5657-4E98-8F79-178E16AE6687}">
      <dsp:nvSpPr>
        <dsp:cNvPr id="0" name=""/>
        <dsp:cNvSpPr/>
      </dsp:nvSpPr>
      <dsp:spPr>
        <a:xfrm>
          <a:off x="7603014" y="1135332"/>
          <a:ext cx="0" cy="695848"/>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D2D67E5-613B-4577-9B15-C4A8CC42C2A0}">
      <dsp:nvSpPr>
        <dsp:cNvPr id="0" name=""/>
        <dsp:cNvSpPr/>
      </dsp:nvSpPr>
      <dsp:spPr>
        <a:xfrm>
          <a:off x="7980405" y="1281827"/>
          <a:ext cx="2372171" cy="41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2017</a:t>
          </a:r>
        </a:p>
      </dsp:txBody>
      <dsp:txXfrm>
        <a:off x="7980405" y="1281827"/>
        <a:ext cx="2372171" cy="413847"/>
      </dsp:txXfrm>
    </dsp:sp>
    <dsp:sp modelId="{96B06800-6879-48FB-ADE6-FE7DF02A9359}">
      <dsp:nvSpPr>
        <dsp:cNvPr id="0" name=""/>
        <dsp:cNvSpPr/>
      </dsp:nvSpPr>
      <dsp:spPr>
        <a:xfrm>
          <a:off x="7575547" y="1803713"/>
          <a:ext cx="54935" cy="54935"/>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9F0AFC-C00E-408F-ADF1-B326717FEE62}">
      <dsp:nvSpPr>
        <dsp:cNvPr id="0" name=""/>
        <dsp:cNvSpPr/>
      </dsp:nvSpPr>
      <dsp:spPr>
        <a:xfrm>
          <a:off x="7818666" y="2527030"/>
          <a:ext cx="2695649" cy="975676"/>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In 2017, touch screen LCD monitors became more affordable for the customers as they started to decrease the price.</a:t>
          </a:r>
        </a:p>
      </dsp:txBody>
      <dsp:txXfrm>
        <a:off x="7866295" y="2574659"/>
        <a:ext cx="2600391" cy="880418"/>
      </dsp:txXfrm>
    </dsp:sp>
    <dsp:sp modelId="{94B1C2E8-F561-4003-B634-28F63CC8F660}">
      <dsp:nvSpPr>
        <dsp:cNvPr id="0" name=""/>
        <dsp:cNvSpPr/>
      </dsp:nvSpPr>
      <dsp:spPr>
        <a:xfrm>
          <a:off x="9166491" y="1831181"/>
          <a:ext cx="0" cy="6958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2A52393-2B5A-4C34-AA61-398F1C5B8E2D}">
      <dsp:nvSpPr>
        <dsp:cNvPr id="0" name=""/>
        <dsp:cNvSpPr/>
      </dsp:nvSpPr>
      <dsp:spPr>
        <a:xfrm>
          <a:off x="9139023" y="1803713"/>
          <a:ext cx="54935" cy="5493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12/1/2020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5288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777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868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8766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8039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5416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7977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12/1/2020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153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0064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6497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40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12/1/2020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7756803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8" r:id="rId7"/>
    <p:sldLayoutId id="2147483864" r:id="rId8"/>
    <p:sldLayoutId id="2147483865" r:id="rId9"/>
    <p:sldLayoutId id="2147483866" r:id="rId10"/>
    <p:sldLayoutId id="2147483867"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avatpoint.com/tft-full-for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javatpoint.com/crt-full-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avatpoint.com/lcd-full-form"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9"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1" name="Rectangle 2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p:cNvSpPr>
            <a:spLocks noGrp="1"/>
          </p:cNvSpPr>
          <p:nvPr>
            <p:ph type="ctrTitle"/>
          </p:nvPr>
        </p:nvSpPr>
        <p:spPr>
          <a:xfrm>
            <a:off x="6553200" y="586992"/>
            <a:ext cx="4953000" cy="1664573"/>
          </a:xfrm>
        </p:spPr>
        <p:txBody>
          <a:bodyPr vert="horz" lIns="91440" tIns="45720" rIns="91440" bIns="45720" rtlCol="0" anchor="ctr">
            <a:normAutofit/>
          </a:bodyPr>
          <a:lstStyle/>
          <a:p>
            <a:pPr algn="l"/>
            <a:r>
              <a:rPr lang="en-US">
                <a:solidFill>
                  <a:schemeClr val="tx2"/>
                </a:solidFill>
              </a:rPr>
              <a:t>Monitors</a:t>
            </a:r>
          </a:p>
        </p:txBody>
      </p:sp>
      <p:pic>
        <p:nvPicPr>
          <p:cNvPr id="15" name="Picture 16" descr="A flat screen television&#10;&#10;Description automatically generated">
            <a:extLst>
              <a:ext uri="{FF2B5EF4-FFF2-40B4-BE49-F238E27FC236}">
                <a16:creationId xmlns:a16="http://schemas.microsoft.com/office/drawing/2014/main" id="{E9477358-7BEF-443E-9BEF-275554F515F0}"/>
              </a:ext>
            </a:extLst>
          </p:cNvPr>
          <p:cNvPicPr>
            <a:picLocks noChangeAspect="1"/>
          </p:cNvPicPr>
          <p:nvPr/>
        </p:nvPicPr>
        <p:blipFill>
          <a:blip r:embed="rId4"/>
          <a:stretch>
            <a:fillRect/>
          </a:stretch>
        </p:blipFill>
        <p:spPr>
          <a:xfrm>
            <a:off x="606552" y="1109972"/>
            <a:ext cx="4724400" cy="4724400"/>
          </a:xfrm>
          <a:prstGeom prst="rect">
            <a:avLst/>
          </a:prstGeom>
        </p:spPr>
      </p:pic>
      <p:sp>
        <p:nvSpPr>
          <p:cNvPr id="3" name="Subtitle 2"/>
          <p:cNvSpPr>
            <a:spLocks noGrp="1"/>
          </p:cNvSpPr>
          <p:nvPr>
            <p:ph type="subTitle" idx="1"/>
          </p:nvPr>
        </p:nvSpPr>
        <p:spPr>
          <a:xfrm>
            <a:off x="6553200" y="2411653"/>
            <a:ext cx="4952681" cy="3728613"/>
          </a:xfrm>
        </p:spPr>
        <p:txBody>
          <a:bodyPr vert="horz" lIns="91440" tIns="45720" rIns="91440" bIns="45720" rtlCol="0">
            <a:normAutofit/>
          </a:bodyPr>
          <a:lstStyle/>
          <a:p>
            <a:pPr indent="-228600" algn="l">
              <a:buFont typeface="Arial" panose="020B0604020202020204" pitchFamily="34" charset="0"/>
              <a:buChar char="•"/>
            </a:pPr>
            <a:r>
              <a:rPr lang="en-US" sz="1700">
                <a:solidFill>
                  <a:schemeClr val="tx2"/>
                </a:solidFill>
              </a:rPr>
              <a:t>A monitor is an electronic output device that is also known as a </a:t>
            </a:r>
            <a:r>
              <a:rPr lang="en-US" sz="1700" b="1">
                <a:solidFill>
                  <a:schemeClr val="tx2"/>
                </a:solidFill>
              </a:rPr>
              <a:t>video display terminal</a:t>
            </a:r>
            <a:r>
              <a:rPr lang="en-US" sz="1700">
                <a:solidFill>
                  <a:schemeClr val="tx2"/>
                </a:solidFill>
              </a:rPr>
              <a:t> (VDT) or a </a:t>
            </a:r>
            <a:r>
              <a:rPr lang="en-US" sz="1700" b="1">
                <a:solidFill>
                  <a:schemeClr val="tx2"/>
                </a:solidFill>
              </a:rPr>
              <a:t>video display unit</a:t>
            </a:r>
            <a:r>
              <a:rPr lang="en-US" sz="1700">
                <a:solidFill>
                  <a:schemeClr val="tx2"/>
                </a:solidFill>
              </a:rPr>
              <a:t> (VDU). </a:t>
            </a:r>
          </a:p>
          <a:p>
            <a:pPr indent="-228600" algn="l">
              <a:buFont typeface="Arial" panose="020B0604020202020204" pitchFamily="34" charset="0"/>
              <a:buChar char="•"/>
            </a:pPr>
            <a:r>
              <a:rPr lang="en-US" sz="1700">
                <a:solidFill>
                  <a:schemeClr val="tx2"/>
                </a:solidFill>
              </a:rPr>
              <a:t>It is used to display images, text, video, and graphics information generated by a connected computer via a computer's video card. </a:t>
            </a:r>
          </a:p>
          <a:p>
            <a:pPr indent="-228600" algn="l">
              <a:buFont typeface="Arial" panose="020B0604020202020204" pitchFamily="34" charset="0"/>
              <a:buChar char="•"/>
            </a:pPr>
            <a:r>
              <a:rPr lang="en-US" sz="1700">
                <a:solidFill>
                  <a:schemeClr val="tx2"/>
                </a:solidFill>
              </a:rPr>
              <a:t>Although it is almost like a TV, its resolution is much higher than a TV. </a:t>
            </a:r>
          </a:p>
          <a:p>
            <a:pPr indent="-228600" algn="l">
              <a:buFont typeface="Arial" panose="020B0604020202020204" pitchFamily="34" charset="0"/>
              <a:buChar char="•"/>
            </a:pPr>
            <a:r>
              <a:rPr lang="en-US" sz="1700">
                <a:solidFill>
                  <a:schemeClr val="tx2"/>
                </a:solidFill>
              </a:rPr>
              <a:t>The first computer monitor was introduced on </a:t>
            </a:r>
            <a:r>
              <a:rPr lang="en-US" sz="1700" b="1">
                <a:solidFill>
                  <a:schemeClr val="tx2"/>
                </a:solidFill>
              </a:rPr>
              <a:t>1 March 1973</a:t>
            </a:r>
            <a:r>
              <a:rPr lang="en-US" sz="1700">
                <a:solidFill>
                  <a:schemeClr val="tx2"/>
                </a:solidFill>
              </a:rPr>
              <a:t>, which was part of the Xerox Alto computer system.</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38F2E15-2AB9-4A5C-8126-0A73A716463E}"/>
              </a:ext>
            </a:extLst>
          </p:cNvPr>
          <p:cNvSpPr>
            <a:spLocks noGrp="1"/>
          </p:cNvSpPr>
          <p:nvPr>
            <p:ph type="title"/>
          </p:nvPr>
        </p:nvSpPr>
        <p:spPr>
          <a:xfrm>
            <a:off x="838200" y="586992"/>
            <a:ext cx="4953000" cy="1664573"/>
          </a:xfrm>
        </p:spPr>
        <p:txBody>
          <a:bodyPr>
            <a:normAutofit/>
          </a:bodyPr>
          <a:lstStyle/>
          <a:p>
            <a:r>
              <a:rPr lang="en-US" b="0">
                <a:solidFill>
                  <a:schemeClr val="tx2"/>
                </a:solidFill>
              </a:rPr>
              <a:t>7. TFT Monitors</a:t>
            </a:r>
            <a:endParaRPr lang="en-US">
              <a:solidFill>
                <a:schemeClr val="tx2"/>
              </a:solidFill>
            </a:endParaRPr>
          </a:p>
          <a:p>
            <a:endParaRPr lang="en-US">
              <a:solidFill>
                <a:schemeClr val="tx2"/>
              </a:solidFill>
            </a:endParaRPr>
          </a:p>
        </p:txBody>
      </p:sp>
      <p:sp>
        <p:nvSpPr>
          <p:cNvPr id="3" name="Content Placeholder 2">
            <a:extLst>
              <a:ext uri="{FF2B5EF4-FFF2-40B4-BE49-F238E27FC236}">
                <a16:creationId xmlns:a16="http://schemas.microsoft.com/office/drawing/2014/main" id="{75EEC30A-413E-4375-AE39-1A613C5776F4}"/>
              </a:ext>
            </a:extLst>
          </p:cNvPr>
          <p:cNvSpPr>
            <a:spLocks noGrp="1"/>
          </p:cNvSpPr>
          <p:nvPr>
            <p:ph idx="1"/>
          </p:nvPr>
        </p:nvSpPr>
        <p:spPr>
          <a:xfrm>
            <a:off x="838200" y="2411653"/>
            <a:ext cx="4952681" cy="3728613"/>
          </a:xfrm>
        </p:spPr>
        <p:txBody>
          <a:bodyPr vert="horz" lIns="91440" tIns="45720" rIns="91440" bIns="45720" rtlCol="0">
            <a:normAutofit/>
          </a:bodyPr>
          <a:lstStyle/>
          <a:p>
            <a:pPr>
              <a:lnSpc>
                <a:spcPct val="100000"/>
              </a:lnSpc>
            </a:pPr>
            <a:r>
              <a:rPr lang="en-US" sz="1500">
                <a:solidFill>
                  <a:schemeClr val="tx2"/>
                </a:solidFill>
                <a:ea typeface="+mn-lt"/>
                <a:cs typeface="+mn-lt"/>
              </a:rPr>
              <a:t>It is a type of LCD flat panel display, which stands for a thin-film transistor. </a:t>
            </a:r>
            <a:endParaRPr lang="en-US" sz="1500">
              <a:solidFill>
                <a:schemeClr val="tx2"/>
              </a:solidFill>
            </a:endParaRPr>
          </a:p>
          <a:p>
            <a:pPr>
              <a:lnSpc>
                <a:spcPct val="100000"/>
              </a:lnSpc>
            </a:pPr>
            <a:r>
              <a:rPr lang="en-US" sz="1500">
                <a:solidFill>
                  <a:schemeClr val="tx2"/>
                </a:solidFill>
                <a:ea typeface="+mn-lt"/>
                <a:cs typeface="+mn-lt"/>
              </a:rPr>
              <a:t>In </a:t>
            </a:r>
            <a:r>
              <a:rPr lang="en-US" sz="1500">
                <a:solidFill>
                  <a:schemeClr val="tx2"/>
                </a:solidFill>
                <a:ea typeface="+mn-lt"/>
                <a:cs typeface="+mn-lt"/>
                <a:hlinkClick r:id="rId2"/>
              </a:rPr>
              <a:t>TFT</a:t>
            </a:r>
            <a:r>
              <a:rPr lang="en-US" sz="1500">
                <a:solidFill>
                  <a:schemeClr val="tx2"/>
                </a:solidFill>
                <a:ea typeface="+mn-lt"/>
                <a:cs typeface="+mn-lt"/>
              </a:rPr>
              <a:t> monitors, all pixels are controlled with the help of one to four transistors. </a:t>
            </a:r>
          </a:p>
          <a:p>
            <a:pPr>
              <a:lnSpc>
                <a:spcPct val="100000"/>
              </a:lnSpc>
            </a:pPr>
            <a:r>
              <a:rPr lang="en-US" sz="1500">
                <a:solidFill>
                  <a:schemeClr val="tx2"/>
                </a:solidFill>
                <a:ea typeface="+mn-lt"/>
                <a:cs typeface="+mn-lt"/>
              </a:rPr>
              <a:t>The high-quality flat-panel LCDs use these transistors. </a:t>
            </a:r>
          </a:p>
          <a:p>
            <a:pPr>
              <a:lnSpc>
                <a:spcPct val="100000"/>
              </a:lnSpc>
            </a:pPr>
            <a:r>
              <a:rPr lang="en-US" sz="1500">
                <a:solidFill>
                  <a:schemeClr val="tx2"/>
                </a:solidFill>
                <a:ea typeface="+mn-lt"/>
                <a:cs typeface="+mn-lt"/>
              </a:rPr>
              <a:t>Although the TFT-based monitors provide better resolution of all the flat-panel techniques, these are highly expensive. </a:t>
            </a:r>
          </a:p>
          <a:p>
            <a:pPr>
              <a:lnSpc>
                <a:spcPct val="100000"/>
              </a:lnSpc>
            </a:pPr>
            <a:r>
              <a:rPr lang="en-US" sz="1500">
                <a:solidFill>
                  <a:schemeClr val="tx2"/>
                </a:solidFill>
                <a:ea typeface="+mn-lt"/>
                <a:cs typeface="+mn-lt"/>
              </a:rPr>
              <a:t>The LCDs, which use thin-film transistor (TFT) technology, are known as active-matrix displays. </a:t>
            </a:r>
          </a:p>
          <a:p>
            <a:pPr>
              <a:lnSpc>
                <a:spcPct val="100000"/>
              </a:lnSpc>
            </a:pPr>
            <a:r>
              <a:rPr lang="en-US" sz="1500">
                <a:solidFill>
                  <a:schemeClr val="tx2"/>
                </a:solidFill>
                <a:ea typeface="+mn-lt"/>
                <a:cs typeface="+mn-lt"/>
              </a:rPr>
              <a:t>The active-matrix displays offer higher quality as compared to older passive-matrix displays.</a:t>
            </a:r>
            <a:endParaRPr lang="en-US" sz="1500">
              <a:solidFill>
                <a:schemeClr val="tx2"/>
              </a:solidFill>
            </a:endParaRPr>
          </a:p>
        </p:txBody>
      </p:sp>
      <p:sp>
        <p:nvSpPr>
          <p:cNvPr id="13" name="Rectangle 1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screen shot of a computer monitor&#10;&#10;Description automatically generated">
            <a:extLst>
              <a:ext uri="{FF2B5EF4-FFF2-40B4-BE49-F238E27FC236}">
                <a16:creationId xmlns:a16="http://schemas.microsoft.com/office/drawing/2014/main" id="{B7F0189A-DBB7-429B-BEEB-8DA793D3D8BB}"/>
              </a:ext>
            </a:extLst>
          </p:cNvPr>
          <p:cNvPicPr>
            <a:picLocks noChangeAspect="1"/>
          </p:cNvPicPr>
          <p:nvPr/>
        </p:nvPicPr>
        <p:blipFill>
          <a:blip r:embed="rId4"/>
          <a:stretch>
            <a:fillRect/>
          </a:stretch>
        </p:blipFill>
        <p:spPr>
          <a:xfrm>
            <a:off x="6858001" y="1387762"/>
            <a:ext cx="4724400" cy="4077221"/>
          </a:xfrm>
          <a:prstGeom prst="rect">
            <a:avLst/>
          </a:prstGeom>
        </p:spPr>
      </p:pic>
    </p:spTree>
    <p:extLst>
      <p:ext uri="{BB962C8B-B14F-4D97-AF65-F5344CB8AC3E}">
        <p14:creationId xmlns:p14="http://schemas.microsoft.com/office/powerpoint/2010/main" val="350441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3799F49D-B287-493B-9448-248A4F69684A}"/>
              </a:ext>
            </a:extLst>
          </p:cNvPr>
          <p:cNvSpPr>
            <a:spLocks noGrp="1"/>
          </p:cNvSpPr>
          <p:nvPr>
            <p:ph type="title"/>
          </p:nvPr>
        </p:nvSpPr>
        <p:spPr>
          <a:xfrm>
            <a:off x="6553200" y="586992"/>
            <a:ext cx="4953000" cy="1664573"/>
          </a:xfrm>
        </p:spPr>
        <p:txBody>
          <a:bodyPr>
            <a:normAutofit/>
          </a:bodyPr>
          <a:lstStyle/>
          <a:p>
            <a:r>
              <a:rPr lang="en-US" b="0">
                <a:solidFill>
                  <a:schemeClr val="tx2"/>
                </a:solidFill>
              </a:rPr>
              <a:t>8. Plasma Screen Monitors</a:t>
            </a:r>
            <a:endParaRPr lang="en-US">
              <a:solidFill>
                <a:schemeClr val="tx2"/>
              </a:solidFill>
            </a:endParaRPr>
          </a:p>
          <a:p>
            <a:endParaRPr lang="en-US">
              <a:solidFill>
                <a:schemeClr val="tx2"/>
              </a:solidFill>
            </a:endParaRPr>
          </a:p>
        </p:txBody>
      </p:sp>
      <p:pic>
        <p:nvPicPr>
          <p:cNvPr id="4" name="Picture 4" descr="A picture containing electronics, display, monitor, indoor&#10;&#10;Description automatically generated">
            <a:extLst>
              <a:ext uri="{FF2B5EF4-FFF2-40B4-BE49-F238E27FC236}">
                <a16:creationId xmlns:a16="http://schemas.microsoft.com/office/drawing/2014/main" id="{376271AE-3034-4897-B5CD-4691419B5D25}"/>
              </a:ext>
            </a:extLst>
          </p:cNvPr>
          <p:cNvPicPr>
            <a:picLocks noChangeAspect="1"/>
          </p:cNvPicPr>
          <p:nvPr/>
        </p:nvPicPr>
        <p:blipFill>
          <a:blip r:embed="rId3"/>
          <a:stretch>
            <a:fillRect/>
          </a:stretch>
        </p:blipFill>
        <p:spPr>
          <a:xfrm>
            <a:off x="606552" y="1679177"/>
            <a:ext cx="4724400" cy="3585990"/>
          </a:xfrm>
          <a:prstGeom prst="rect">
            <a:avLst/>
          </a:prstGeom>
        </p:spPr>
      </p:pic>
      <p:sp>
        <p:nvSpPr>
          <p:cNvPr id="3" name="Content Placeholder 2">
            <a:extLst>
              <a:ext uri="{FF2B5EF4-FFF2-40B4-BE49-F238E27FC236}">
                <a16:creationId xmlns:a16="http://schemas.microsoft.com/office/drawing/2014/main" id="{2BFAD433-F235-4A30-A46C-DE8EF1F54AD6}"/>
              </a:ext>
            </a:extLst>
          </p:cNvPr>
          <p:cNvSpPr>
            <a:spLocks noGrp="1"/>
          </p:cNvSpPr>
          <p:nvPr>
            <p:ph idx="1"/>
          </p:nvPr>
        </p:nvSpPr>
        <p:spPr>
          <a:xfrm>
            <a:off x="6553200" y="2411653"/>
            <a:ext cx="4952681" cy="3728613"/>
          </a:xfrm>
        </p:spPr>
        <p:txBody>
          <a:bodyPr vert="horz" lIns="91440" tIns="45720" rIns="91440" bIns="45720" rtlCol="0">
            <a:normAutofit/>
          </a:bodyPr>
          <a:lstStyle/>
          <a:p>
            <a:pPr>
              <a:lnSpc>
                <a:spcPct val="100000"/>
              </a:lnSpc>
            </a:pPr>
            <a:r>
              <a:rPr lang="en-US" sz="1500">
                <a:solidFill>
                  <a:schemeClr val="tx2"/>
                </a:solidFill>
                <a:ea typeface="+mn-lt"/>
                <a:cs typeface="+mn-lt"/>
              </a:rPr>
              <a:t>A plasma screen is a thin, flat-panel, and capable of hanging on a wall like LCD and LED televisions. It is a brighter screen as compared to LCD displays and thinner than </a:t>
            </a:r>
            <a:r>
              <a:rPr lang="en-US" sz="1500">
                <a:solidFill>
                  <a:schemeClr val="tx2"/>
                </a:solidFill>
                <a:ea typeface="+mn-lt"/>
                <a:cs typeface="+mn-lt"/>
                <a:hlinkClick r:id="rId4"/>
              </a:rPr>
              <a:t>CRT</a:t>
            </a:r>
            <a:r>
              <a:rPr lang="en-US" sz="1500">
                <a:solidFill>
                  <a:schemeClr val="tx2"/>
                </a:solidFill>
                <a:ea typeface="+mn-lt"/>
                <a:cs typeface="+mn-lt"/>
              </a:rPr>
              <a:t> displays. </a:t>
            </a:r>
          </a:p>
          <a:p>
            <a:pPr>
              <a:lnSpc>
                <a:spcPct val="100000"/>
              </a:lnSpc>
            </a:pPr>
            <a:r>
              <a:rPr lang="en-US" sz="1500">
                <a:solidFill>
                  <a:schemeClr val="tx2"/>
                </a:solidFill>
                <a:ea typeface="+mn-lt"/>
                <a:cs typeface="+mn-lt"/>
              </a:rPr>
              <a:t>It can be used to either display modes of digital computer input or analog video signals, and sometimes, it is marketed as 'thin-panel' displays. </a:t>
            </a:r>
          </a:p>
          <a:p>
            <a:pPr>
              <a:lnSpc>
                <a:spcPct val="100000"/>
              </a:lnSpc>
            </a:pPr>
            <a:r>
              <a:rPr lang="en-US" sz="1500">
                <a:solidFill>
                  <a:schemeClr val="tx2"/>
                </a:solidFill>
                <a:ea typeface="+mn-lt"/>
                <a:cs typeface="+mn-lt"/>
              </a:rPr>
              <a:t>Plasma displays have wide viewing angles, high contrast ratios, and high refresh rates, which is used to reduce a blur video.</a:t>
            </a:r>
          </a:p>
          <a:p>
            <a:pPr>
              <a:lnSpc>
                <a:spcPct val="100000"/>
              </a:lnSpc>
            </a:pPr>
            <a:r>
              <a:rPr lang="en-US" sz="1500">
                <a:solidFill>
                  <a:schemeClr val="tx2"/>
                </a:solidFill>
                <a:ea typeface="+mn-lt"/>
                <a:cs typeface="+mn-lt"/>
              </a:rPr>
              <a:t> Additionally, it provides better quality pictures as it supports high resolutions of up to 1920 x 1080.</a:t>
            </a:r>
            <a:endParaRPr lang="en-US" sz="1500">
              <a:solidFill>
                <a:schemeClr val="tx2"/>
              </a:solidFill>
            </a:endParaRPr>
          </a:p>
        </p:txBody>
      </p:sp>
    </p:spTree>
    <p:extLst>
      <p:ext uri="{BB962C8B-B14F-4D97-AF65-F5344CB8AC3E}">
        <p14:creationId xmlns:p14="http://schemas.microsoft.com/office/powerpoint/2010/main" val="336400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23772C2-0911-45A0-B7B6-D811380C7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719BAE-478F-4D53-9E5E-30A55747EAD3}"/>
              </a:ext>
            </a:extLst>
          </p:cNvPr>
          <p:cNvSpPr>
            <a:spLocks noGrp="1"/>
          </p:cNvSpPr>
          <p:nvPr>
            <p:ph type="title"/>
          </p:nvPr>
        </p:nvSpPr>
        <p:spPr>
          <a:xfrm>
            <a:off x="798576" y="744909"/>
            <a:ext cx="10591800" cy="3155419"/>
          </a:xfrm>
        </p:spPr>
        <p:txBody>
          <a:bodyPr vert="horz" lIns="91440" tIns="45720" rIns="91440" bIns="45720" rtlCol="0" anchor="b">
            <a:normAutofit/>
          </a:bodyPr>
          <a:lstStyle/>
          <a:p>
            <a:pPr algn="ctr"/>
            <a:r>
              <a:rPr lang="en-US" sz="5200"/>
              <a:t>Thank You</a:t>
            </a:r>
          </a:p>
        </p:txBody>
      </p:sp>
    </p:spTree>
    <p:extLst>
      <p:ext uri="{BB962C8B-B14F-4D97-AF65-F5344CB8AC3E}">
        <p14:creationId xmlns:p14="http://schemas.microsoft.com/office/powerpoint/2010/main" val="3002057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D18B66-0883-4B16-AF11-E65D89F827AC}"/>
              </a:ext>
            </a:extLst>
          </p:cNvPr>
          <p:cNvSpPr>
            <a:spLocks noGrp="1"/>
          </p:cNvSpPr>
          <p:nvPr>
            <p:ph type="title"/>
          </p:nvPr>
        </p:nvSpPr>
        <p:spPr>
          <a:xfrm>
            <a:off x="1198182" y="381000"/>
            <a:ext cx="10003218" cy="1600124"/>
          </a:xfrm>
        </p:spPr>
        <p:txBody>
          <a:bodyPr>
            <a:normAutofit/>
          </a:bodyPr>
          <a:lstStyle/>
          <a:p>
            <a:r>
              <a:rPr lang="en-US" dirty="0"/>
              <a:t>History</a:t>
            </a:r>
          </a:p>
        </p:txBody>
      </p:sp>
      <p:graphicFrame>
        <p:nvGraphicFramePr>
          <p:cNvPr id="5" name="Content Placeholder 2">
            <a:extLst>
              <a:ext uri="{FF2B5EF4-FFF2-40B4-BE49-F238E27FC236}">
                <a16:creationId xmlns:a16="http://schemas.microsoft.com/office/drawing/2014/main" id="{24A32F8B-60C7-4FF3-ABF8-5F3DDBEBA77C}"/>
              </a:ext>
            </a:extLst>
          </p:cNvPr>
          <p:cNvGraphicFramePr>
            <a:graphicFrameLocks noGrp="1"/>
          </p:cNvGraphicFramePr>
          <p:nvPr>
            <p:ph idx="1"/>
            <p:extLst>
              <p:ext uri="{D42A27DB-BD31-4B8C-83A1-F6EECF244321}">
                <p14:modId xmlns:p14="http://schemas.microsoft.com/office/powerpoint/2010/main" val="68452894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291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4BC5-BE2E-4090-ABF5-AB8137ADE115}"/>
              </a:ext>
            </a:extLst>
          </p:cNvPr>
          <p:cNvSpPr>
            <a:spLocks noGrp="1"/>
          </p:cNvSpPr>
          <p:nvPr>
            <p:ph type="title"/>
          </p:nvPr>
        </p:nvSpPr>
        <p:spPr/>
        <p:txBody>
          <a:bodyPr/>
          <a:lstStyle/>
          <a:p>
            <a:r>
              <a:rPr lang="en-US" dirty="0"/>
              <a:t>Types of Monitors</a:t>
            </a:r>
          </a:p>
        </p:txBody>
      </p:sp>
      <p:sp>
        <p:nvSpPr>
          <p:cNvPr id="3" name="Content Placeholder 2">
            <a:extLst>
              <a:ext uri="{FF2B5EF4-FFF2-40B4-BE49-F238E27FC236}">
                <a16:creationId xmlns:a16="http://schemas.microsoft.com/office/drawing/2014/main" id="{46830092-C24D-42F4-A3E7-44EF63B73E99}"/>
              </a:ext>
            </a:extLst>
          </p:cNvPr>
          <p:cNvSpPr>
            <a:spLocks noGrp="1"/>
          </p:cNvSpPr>
          <p:nvPr>
            <p:ph idx="1"/>
          </p:nvPr>
        </p:nvSpPr>
        <p:spPr/>
        <p:txBody>
          <a:bodyPr vert="horz" lIns="91440" tIns="45720" rIns="91440" bIns="45720" rtlCol="0" anchor="t">
            <a:normAutofit fontScale="92500" lnSpcReduction="10000"/>
          </a:bodyPr>
          <a:lstStyle/>
          <a:p>
            <a:r>
              <a:rPr lang="en-US" dirty="0"/>
              <a:t> Cathode Ray Tube (CRT) Monitors</a:t>
            </a:r>
          </a:p>
          <a:p>
            <a:r>
              <a:rPr lang="en-US" dirty="0"/>
              <a:t>Flat Panel Monitors</a:t>
            </a:r>
          </a:p>
          <a:p>
            <a:r>
              <a:rPr lang="en-US" dirty="0"/>
              <a:t>Touch Screen Monitors</a:t>
            </a:r>
          </a:p>
          <a:p>
            <a:r>
              <a:rPr lang="en-US" dirty="0"/>
              <a:t>LED Monitors</a:t>
            </a:r>
          </a:p>
          <a:p>
            <a:r>
              <a:rPr lang="en-US" dirty="0"/>
              <a:t>OLED Monitors</a:t>
            </a:r>
          </a:p>
          <a:p>
            <a:r>
              <a:rPr lang="en-US" dirty="0"/>
              <a:t>DLP Monitors</a:t>
            </a:r>
          </a:p>
          <a:p>
            <a:r>
              <a:rPr lang="en-US" dirty="0"/>
              <a:t>TFT Monitors</a:t>
            </a:r>
          </a:p>
          <a:p>
            <a:r>
              <a:rPr lang="en-US" dirty="0"/>
              <a:t>Plasma Screen Monitors</a:t>
            </a:r>
          </a:p>
          <a:p>
            <a:endParaRPr lang="en-US" dirty="0"/>
          </a:p>
          <a:p>
            <a:endParaRPr lang="en-US" dirty="0"/>
          </a:p>
        </p:txBody>
      </p:sp>
    </p:spTree>
    <p:extLst>
      <p:ext uri="{BB962C8B-B14F-4D97-AF65-F5344CB8AC3E}">
        <p14:creationId xmlns:p14="http://schemas.microsoft.com/office/powerpoint/2010/main" val="335932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4EFB9A2-C625-4D17-A5DD-6F30A11E7037}"/>
              </a:ext>
            </a:extLst>
          </p:cNvPr>
          <p:cNvSpPr>
            <a:spLocks noGrp="1"/>
          </p:cNvSpPr>
          <p:nvPr>
            <p:ph type="title"/>
          </p:nvPr>
        </p:nvSpPr>
        <p:spPr>
          <a:xfrm>
            <a:off x="838200" y="586992"/>
            <a:ext cx="4953000" cy="1664573"/>
          </a:xfrm>
        </p:spPr>
        <p:txBody>
          <a:bodyPr>
            <a:normAutofit/>
          </a:bodyPr>
          <a:lstStyle/>
          <a:p>
            <a:pPr>
              <a:lnSpc>
                <a:spcPct val="90000"/>
              </a:lnSpc>
            </a:pPr>
            <a:r>
              <a:rPr lang="en-US" sz="3700">
                <a:solidFill>
                  <a:schemeClr val="tx2"/>
                </a:solidFill>
              </a:rPr>
              <a:t>1. </a:t>
            </a:r>
            <a:r>
              <a:rPr lang="en-US" sz="3700" b="0">
                <a:solidFill>
                  <a:schemeClr val="tx2"/>
                </a:solidFill>
              </a:rPr>
              <a:t>Cathode Ray Tube (CRT) Monitors</a:t>
            </a:r>
            <a:endParaRPr lang="en-US" sz="3700">
              <a:solidFill>
                <a:schemeClr val="tx2"/>
              </a:solidFill>
            </a:endParaRPr>
          </a:p>
          <a:p>
            <a:pPr>
              <a:lnSpc>
                <a:spcPct val="90000"/>
              </a:lnSpc>
            </a:pPr>
            <a:endParaRPr lang="en-US" sz="3700">
              <a:solidFill>
                <a:schemeClr val="tx2"/>
              </a:solidFill>
            </a:endParaRPr>
          </a:p>
        </p:txBody>
      </p:sp>
      <p:sp>
        <p:nvSpPr>
          <p:cNvPr id="3" name="Content Placeholder 2">
            <a:extLst>
              <a:ext uri="{FF2B5EF4-FFF2-40B4-BE49-F238E27FC236}">
                <a16:creationId xmlns:a16="http://schemas.microsoft.com/office/drawing/2014/main" id="{F63D4A8C-3AA8-4248-B6AD-A97724446DEC}"/>
              </a:ext>
            </a:extLst>
          </p:cNvPr>
          <p:cNvSpPr>
            <a:spLocks noGrp="1"/>
          </p:cNvSpPr>
          <p:nvPr>
            <p:ph idx="1"/>
          </p:nvPr>
        </p:nvSpPr>
        <p:spPr>
          <a:xfrm>
            <a:off x="838200" y="2411653"/>
            <a:ext cx="4952681" cy="3728613"/>
          </a:xfrm>
        </p:spPr>
        <p:txBody>
          <a:bodyPr vert="horz" lIns="91440" tIns="45720" rIns="91440" bIns="45720" rtlCol="0">
            <a:normAutofit/>
          </a:bodyPr>
          <a:lstStyle/>
          <a:p>
            <a:pPr>
              <a:lnSpc>
                <a:spcPct val="100000"/>
              </a:lnSpc>
            </a:pPr>
            <a:r>
              <a:rPr lang="en-US" sz="1500">
                <a:solidFill>
                  <a:schemeClr val="tx2"/>
                </a:solidFill>
                <a:ea typeface="+mn-lt"/>
                <a:cs typeface="+mn-lt"/>
              </a:rPr>
              <a:t>It is a technology used in early monitors. It uses a beam of electrons to create an image on the screen. </a:t>
            </a:r>
          </a:p>
          <a:p>
            <a:pPr>
              <a:lnSpc>
                <a:spcPct val="100000"/>
              </a:lnSpc>
            </a:pPr>
            <a:r>
              <a:rPr lang="en-US" sz="1500">
                <a:solidFill>
                  <a:schemeClr val="tx2"/>
                </a:solidFill>
                <a:ea typeface="+mn-lt"/>
                <a:cs typeface="+mn-lt"/>
              </a:rPr>
              <a:t>It comprises the guns that fire a beam of electrons inside the screen. </a:t>
            </a:r>
          </a:p>
          <a:p>
            <a:pPr>
              <a:lnSpc>
                <a:spcPct val="100000"/>
              </a:lnSpc>
            </a:pPr>
            <a:r>
              <a:rPr lang="en-US" sz="1500">
                <a:solidFill>
                  <a:schemeClr val="tx2"/>
                </a:solidFill>
                <a:ea typeface="+mn-lt"/>
                <a:cs typeface="+mn-lt"/>
              </a:rPr>
              <a:t>The electron beams repeatedly hit the surface of the screen. </a:t>
            </a:r>
          </a:p>
          <a:p>
            <a:pPr>
              <a:lnSpc>
                <a:spcPct val="100000"/>
              </a:lnSpc>
            </a:pPr>
            <a:r>
              <a:rPr lang="en-US" sz="1500">
                <a:solidFill>
                  <a:schemeClr val="tx2"/>
                </a:solidFill>
                <a:ea typeface="+mn-lt"/>
                <a:cs typeface="+mn-lt"/>
              </a:rPr>
              <a:t>These guns are responsible for generating RGB (Red, Green, Blue) colors, and more other colors can be generated with the help of combining these three colors. </a:t>
            </a:r>
          </a:p>
          <a:p>
            <a:pPr>
              <a:lnSpc>
                <a:spcPct val="100000"/>
              </a:lnSpc>
            </a:pPr>
            <a:r>
              <a:rPr lang="en-US" sz="1500">
                <a:solidFill>
                  <a:schemeClr val="tx2"/>
                </a:solidFill>
                <a:ea typeface="+mn-lt"/>
                <a:cs typeface="+mn-lt"/>
              </a:rPr>
              <a:t>Today's Flat Panel Monitors replace the CRT monitors.</a:t>
            </a:r>
            <a:endParaRPr lang="en-US" sz="1500">
              <a:solidFill>
                <a:schemeClr val="tx2"/>
              </a:solidFill>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monitor, electronics, table, computer&#10;&#10;Description automatically generated">
            <a:extLst>
              <a:ext uri="{FF2B5EF4-FFF2-40B4-BE49-F238E27FC236}">
                <a16:creationId xmlns:a16="http://schemas.microsoft.com/office/drawing/2014/main" id="{5E9235F0-F0BD-4D73-B35A-F56AEC5DC9C3}"/>
              </a:ext>
            </a:extLst>
          </p:cNvPr>
          <p:cNvPicPr>
            <a:picLocks noChangeAspect="1"/>
          </p:cNvPicPr>
          <p:nvPr/>
        </p:nvPicPr>
        <p:blipFill rotWithShape="1">
          <a:blip r:embed="rId3"/>
          <a:srcRect l="20467" r="17346" b="1"/>
          <a:stretch/>
        </p:blipFill>
        <p:spPr>
          <a:xfrm>
            <a:off x="6858001" y="567942"/>
            <a:ext cx="4724400" cy="5716862"/>
          </a:xfrm>
          <a:prstGeom prst="rect">
            <a:avLst/>
          </a:prstGeom>
        </p:spPr>
      </p:pic>
    </p:spTree>
    <p:extLst>
      <p:ext uri="{BB962C8B-B14F-4D97-AF65-F5344CB8AC3E}">
        <p14:creationId xmlns:p14="http://schemas.microsoft.com/office/powerpoint/2010/main" val="196863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463A89A-BF90-4CF7-BFDE-B52EF35981B7}"/>
              </a:ext>
            </a:extLst>
          </p:cNvPr>
          <p:cNvSpPr>
            <a:spLocks noGrp="1"/>
          </p:cNvSpPr>
          <p:nvPr>
            <p:ph type="title"/>
          </p:nvPr>
        </p:nvSpPr>
        <p:spPr>
          <a:xfrm>
            <a:off x="6553200" y="586992"/>
            <a:ext cx="4953000" cy="1664573"/>
          </a:xfrm>
        </p:spPr>
        <p:txBody>
          <a:bodyPr>
            <a:normAutofit/>
          </a:bodyPr>
          <a:lstStyle/>
          <a:p>
            <a:r>
              <a:rPr lang="en-US" b="0">
                <a:solidFill>
                  <a:schemeClr val="tx2"/>
                </a:solidFill>
              </a:rPr>
              <a:t>2. Flat Panel Monitors</a:t>
            </a:r>
            <a:endParaRPr lang="en-US">
              <a:solidFill>
                <a:schemeClr val="tx2"/>
              </a:solidFill>
            </a:endParaRPr>
          </a:p>
          <a:p>
            <a:endParaRPr lang="en-US">
              <a:solidFill>
                <a:schemeClr val="tx2"/>
              </a:solidFill>
            </a:endParaRPr>
          </a:p>
        </p:txBody>
      </p:sp>
      <p:pic>
        <p:nvPicPr>
          <p:cNvPr id="4" name="Picture 4" descr="A flat screen television&#10;&#10;Description automatically generated">
            <a:extLst>
              <a:ext uri="{FF2B5EF4-FFF2-40B4-BE49-F238E27FC236}">
                <a16:creationId xmlns:a16="http://schemas.microsoft.com/office/drawing/2014/main" id="{2743E7D4-FC15-4F10-B43F-56ECFB69FFDE}"/>
              </a:ext>
            </a:extLst>
          </p:cNvPr>
          <p:cNvPicPr>
            <a:picLocks noChangeAspect="1"/>
          </p:cNvPicPr>
          <p:nvPr/>
        </p:nvPicPr>
        <p:blipFill>
          <a:blip r:embed="rId3"/>
          <a:stretch>
            <a:fillRect/>
          </a:stretch>
        </p:blipFill>
        <p:spPr>
          <a:xfrm>
            <a:off x="606552" y="1753672"/>
            <a:ext cx="4724400" cy="3437000"/>
          </a:xfrm>
          <a:prstGeom prst="rect">
            <a:avLst/>
          </a:prstGeom>
        </p:spPr>
      </p:pic>
      <p:sp>
        <p:nvSpPr>
          <p:cNvPr id="3" name="Content Placeholder 2">
            <a:extLst>
              <a:ext uri="{FF2B5EF4-FFF2-40B4-BE49-F238E27FC236}">
                <a16:creationId xmlns:a16="http://schemas.microsoft.com/office/drawing/2014/main" id="{DB54DD72-9C5B-4061-A2D5-16925D1C9E89}"/>
              </a:ext>
            </a:extLst>
          </p:cNvPr>
          <p:cNvSpPr>
            <a:spLocks noGrp="1"/>
          </p:cNvSpPr>
          <p:nvPr>
            <p:ph idx="1"/>
          </p:nvPr>
        </p:nvSpPr>
        <p:spPr>
          <a:xfrm>
            <a:off x="6553200" y="2411653"/>
            <a:ext cx="4952681" cy="3728613"/>
          </a:xfrm>
        </p:spPr>
        <p:txBody>
          <a:bodyPr vert="horz" lIns="91440" tIns="45720" rIns="91440" bIns="45720" rtlCol="0">
            <a:normAutofit/>
          </a:bodyPr>
          <a:lstStyle/>
          <a:p>
            <a:pPr>
              <a:lnSpc>
                <a:spcPct val="100000"/>
              </a:lnSpc>
            </a:pPr>
            <a:r>
              <a:rPr lang="en-US" sz="1300">
                <a:solidFill>
                  <a:schemeClr val="tx2"/>
                </a:solidFill>
                <a:ea typeface="+mn-lt"/>
                <a:cs typeface="+mn-lt"/>
              </a:rPr>
              <a:t>These types of monitors are lightweight and take less space. They consume less power as compared to CRT monitors.</a:t>
            </a:r>
          </a:p>
          <a:p>
            <a:pPr>
              <a:lnSpc>
                <a:spcPct val="100000"/>
              </a:lnSpc>
            </a:pPr>
            <a:r>
              <a:rPr lang="en-US" sz="1300">
                <a:solidFill>
                  <a:schemeClr val="tx2"/>
                </a:solidFill>
                <a:ea typeface="+mn-lt"/>
                <a:cs typeface="+mn-lt"/>
              </a:rPr>
              <a:t> These monitors are more effective as they do not provide harmful radiation. </a:t>
            </a:r>
          </a:p>
          <a:p>
            <a:pPr>
              <a:lnSpc>
                <a:spcPct val="100000"/>
              </a:lnSpc>
            </a:pPr>
            <a:r>
              <a:rPr lang="en-US" sz="1300">
                <a:solidFill>
                  <a:schemeClr val="tx2"/>
                </a:solidFill>
                <a:ea typeface="+mn-lt"/>
                <a:cs typeface="+mn-lt"/>
              </a:rPr>
              <a:t>These monitors are more expensive than CRTs. </a:t>
            </a:r>
          </a:p>
          <a:p>
            <a:pPr>
              <a:lnSpc>
                <a:spcPct val="100000"/>
              </a:lnSpc>
            </a:pPr>
            <a:r>
              <a:rPr lang="en-US" sz="1300">
                <a:solidFill>
                  <a:schemeClr val="tx2"/>
                </a:solidFill>
                <a:ea typeface="+mn-lt"/>
                <a:cs typeface="+mn-lt"/>
              </a:rPr>
              <a:t>The flat-panel monitors are used in PDA, notebook computers, and cellular phones. </a:t>
            </a:r>
          </a:p>
          <a:p>
            <a:pPr>
              <a:lnSpc>
                <a:spcPct val="100000"/>
              </a:lnSpc>
            </a:pPr>
            <a:r>
              <a:rPr lang="en-US" sz="1300">
                <a:solidFill>
                  <a:schemeClr val="tx2"/>
                </a:solidFill>
                <a:ea typeface="+mn-lt"/>
                <a:cs typeface="+mn-lt"/>
              </a:rPr>
              <a:t>These monitors are available in various sizes like 15", 17", 18" &amp; 19" and more. </a:t>
            </a:r>
          </a:p>
          <a:p>
            <a:pPr>
              <a:lnSpc>
                <a:spcPct val="100000"/>
              </a:lnSpc>
            </a:pPr>
            <a:r>
              <a:rPr lang="en-US" sz="1300">
                <a:solidFill>
                  <a:schemeClr val="tx2"/>
                </a:solidFill>
                <a:ea typeface="+mn-lt"/>
                <a:cs typeface="+mn-lt"/>
              </a:rPr>
              <a:t>The display of a flat-panel monitor is made with the help of two plates of glass.</a:t>
            </a:r>
          </a:p>
          <a:p>
            <a:pPr>
              <a:lnSpc>
                <a:spcPct val="100000"/>
              </a:lnSpc>
            </a:pPr>
            <a:r>
              <a:rPr lang="en-US" sz="1300">
                <a:solidFill>
                  <a:schemeClr val="tx2"/>
                </a:solidFill>
                <a:ea typeface="+mn-lt"/>
                <a:cs typeface="+mn-lt"/>
              </a:rPr>
              <a:t> These plates contain a substance, which is activated in many ways.</a:t>
            </a:r>
            <a:endParaRPr lang="en-US" sz="1300">
              <a:solidFill>
                <a:schemeClr val="tx2"/>
              </a:solidFill>
            </a:endParaRPr>
          </a:p>
        </p:txBody>
      </p:sp>
    </p:spTree>
    <p:extLst>
      <p:ext uri="{BB962C8B-B14F-4D97-AF65-F5344CB8AC3E}">
        <p14:creationId xmlns:p14="http://schemas.microsoft.com/office/powerpoint/2010/main" val="233287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CA6FC8B-AE7E-48F7-B417-BF0CC884F9A2}"/>
              </a:ext>
            </a:extLst>
          </p:cNvPr>
          <p:cNvSpPr>
            <a:spLocks noGrp="1"/>
          </p:cNvSpPr>
          <p:nvPr>
            <p:ph type="title"/>
          </p:nvPr>
        </p:nvSpPr>
        <p:spPr>
          <a:xfrm>
            <a:off x="838200" y="586992"/>
            <a:ext cx="4953000" cy="1664573"/>
          </a:xfrm>
        </p:spPr>
        <p:txBody>
          <a:bodyPr>
            <a:normAutofit/>
          </a:bodyPr>
          <a:lstStyle/>
          <a:p>
            <a:r>
              <a:rPr lang="en-US" b="0">
                <a:solidFill>
                  <a:schemeClr val="tx2"/>
                </a:solidFill>
              </a:rPr>
              <a:t>3. Touch Screen Monitors</a:t>
            </a:r>
            <a:endParaRPr lang="en-US">
              <a:solidFill>
                <a:schemeClr val="tx2"/>
              </a:solidFill>
            </a:endParaRPr>
          </a:p>
          <a:p>
            <a:endParaRPr lang="en-US">
              <a:solidFill>
                <a:schemeClr val="tx2"/>
              </a:solidFill>
            </a:endParaRPr>
          </a:p>
        </p:txBody>
      </p:sp>
      <p:sp>
        <p:nvSpPr>
          <p:cNvPr id="3" name="Content Placeholder 2">
            <a:extLst>
              <a:ext uri="{FF2B5EF4-FFF2-40B4-BE49-F238E27FC236}">
                <a16:creationId xmlns:a16="http://schemas.microsoft.com/office/drawing/2014/main" id="{D5EC5C86-8EDB-4DD2-A281-021D97E82B24}"/>
              </a:ext>
            </a:extLst>
          </p:cNvPr>
          <p:cNvSpPr>
            <a:spLocks noGrp="1"/>
          </p:cNvSpPr>
          <p:nvPr>
            <p:ph idx="1"/>
          </p:nvPr>
        </p:nvSpPr>
        <p:spPr>
          <a:xfrm>
            <a:off x="838200" y="2411653"/>
            <a:ext cx="4952681" cy="3728613"/>
          </a:xfrm>
        </p:spPr>
        <p:txBody>
          <a:bodyPr vert="horz" lIns="91440" tIns="45720" rIns="91440" bIns="45720" rtlCol="0">
            <a:normAutofit/>
          </a:bodyPr>
          <a:lstStyle/>
          <a:p>
            <a:pPr>
              <a:lnSpc>
                <a:spcPct val="100000"/>
              </a:lnSpc>
            </a:pPr>
            <a:r>
              <a:rPr lang="en-US" sz="1500">
                <a:solidFill>
                  <a:schemeClr val="tx2"/>
                </a:solidFill>
                <a:ea typeface="+mn-lt"/>
                <a:cs typeface="+mn-lt"/>
              </a:rPr>
              <a:t>These monitors are also known as an input device.</a:t>
            </a:r>
          </a:p>
          <a:p>
            <a:pPr>
              <a:lnSpc>
                <a:spcPct val="100000"/>
              </a:lnSpc>
            </a:pPr>
            <a:r>
              <a:rPr lang="en-US" sz="1500">
                <a:solidFill>
                  <a:schemeClr val="tx2"/>
                </a:solidFill>
                <a:ea typeface="+mn-lt"/>
                <a:cs typeface="+mn-lt"/>
              </a:rPr>
              <a:t> It enables users to interact with the computer by using a finger or stylus instead of using a mouse or keyboard.</a:t>
            </a:r>
          </a:p>
          <a:p>
            <a:pPr>
              <a:lnSpc>
                <a:spcPct val="100000"/>
              </a:lnSpc>
            </a:pPr>
            <a:r>
              <a:rPr lang="en-US" sz="1500">
                <a:solidFill>
                  <a:schemeClr val="tx2"/>
                </a:solidFill>
                <a:ea typeface="+mn-lt"/>
                <a:cs typeface="+mn-lt"/>
              </a:rPr>
              <a:t> When users touch the screen by their finger, it occurs an event and forward it to the controller for processing.</a:t>
            </a:r>
          </a:p>
          <a:p>
            <a:pPr>
              <a:lnSpc>
                <a:spcPct val="100000"/>
              </a:lnSpc>
            </a:pPr>
            <a:r>
              <a:rPr lang="en-US" sz="1500">
                <a:solidFill>
                  <a:schemeClr val="tx2"/>
                </a:solidFill>
                <a:ea typeface="+mn-lt"/>
                <a:cs typeface="+mn-lt"/>
              </a:rPr>
              <a:t> These types of screens include pictures or words that help users to interact with the computer. </a:t>
            </a:r>
          </a:p>
          <a:p>
            <a:pPr>
              <a:lnSpc>
                <a:spcPct val="100000"/>
              </a:lnSpc>
            </a:pPr>
            <a:r>
              <a:rPr lang="en-US" sz="1500">
                <a:solidFill>
                  <a:schemeClr val="tx2"/>
                </a:solidFill>
                <a:ea typeface="+mn-lt"/>
                <a:cs typeface="+mn-lt"/>
              </a:rPr>
              <a:t>takes input from the users by touching menus or icons presented on the screen.</a:t>
            </a:r>
            <a:endParaRPr lang="en-US" sz="1500">
              <a:solidFill>
                <a:schemeClr val="tx2"/>
              </a:solidFill>
            </a:endParaRPr>
          </a:p>
        </p:txBody>
      </p:sp>
      <p:sp>
        <p:nvSpPr>
          <p:cNvPr id="13" name="Rectangle 1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screen shot of a computer&#10;&#10;Description automatically generated">
            <a:extLst>
              <a:ext uri="{FF2B5EF4-FFF2-40B4-BE49-F238E27FC236}">
                <a16:creationId xmlns:a16="http://schemas.microsoft.com/office/drawing/2014/main" id="{5C662204-C149-4B4F-A8A2-0800E728291D}"/>
              </a:ext>
            </a:extLst>
          </p:cNvPr>
          <p:cNvPicPr>
            <a:picLocks noChangeAspect="1"/>
          </p:cNvPicPr>
          <p:nvPr/>
        </p:nvPicPr>
        <p:blipFill>
          <a:blip r:embed="rId3"/>
          <a:stretch>
            <a:fillRect/>
          </a:stretch>
        </p:blipFill>
        <p:spPr>
          <a:xfrm>
            <a:off x="6858001" y="1662597"/>
            <a:ext cx="4724400" cy="3527551"/>
          </a:xfrm>
          <a:prstGeom prst="rect">
            <a:avLst/>
          </a:prstGeom>
        </p:spPr>
      </p:pic>
    </p:spTree>
    <p:extLst>
      <p:ext uri="{BB962C8B-B14F-4D97-AF65-F5344CB8AC3E}">
        <p14:creationId xmlns:p14="http://schemas.microsoft.com/office/powerpoint/2010/main" val="3660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2DD9323-82E2-47CE-BBE0-F0B416BB40E4}"/>
              </a:ext>
            </a:extLst>
          </p:cNvPr>
          <p:cNvSpPr>
            <a:spLocks noGrp="1"/>
          </p:cNvSpPr>
          <p:nvPr>
            <p:ph type="title"/>
          </p:nvPr>
        </p:nvSpPr>
        <p:spPr>
          <a:xfrm>
            <a:off x="6553200" y="586992"/>
            <a:ext cx="4953000" cy="1664573"/>
          </a:xfrm>
        </p:spPr>
        <p:txBody>
          <a:bodyPr>
            <a:normAutofit/>
          </a:bodyPr>
          <a:lstStyle/>
          <a:p>
            <a:r>
              <a:rPr lang="en-US" b="0">
                <a:solidFill>
                  <a:schemeClr val="tx2"/>
                </a:solidFill>
              </a:rPr>
              <a:t>4. LED Monitors</a:t>
            </a:r>
            <a:endParaRPr lang="en-US">
              <a:solidFill>
                <a:schemeClr val="tx2"/>
              </a:solidFill>
            </a:endParaRPr>
          </a:p>
          <a:p>
            <a:endParaRPr lang="en-US">
              <a:solidFill>
                <a:schemeClr val="tx2"/>
              </a:solidFill>
            </a:endParaRPr>
          </a:p>
        </p:txBody>
      </p:sp>
      <p:pic>
        <p:nvPicPr>
          <p:cNvPr id="4" name="Picture 4" descr="A flat screen tv&#10;&#10;Description automatically generated">
            <a:extLst>
              <a:ext uri="{FF2B5EF4-FFF2-40B4-BE49-F238E27FC236}">
                <a16:creationId xmlns:a16="http://schemas.microsoft.com/office/drawing/2014/main" id="{BC396730-419D-4648-89F6-B6103F45419E}"/>
              </a:ext>
            </a:extLst>
          </p:cNvPr>
          <p:cNvPicPr>
            <a:picLocks noChangeAspect="1"/>
          </p:cNvPicPr>
          <p:nvPr/>
        </p:nvPicPr>
        <p:blipFill>
          <a:blip r:embed="rId3"/>
          <a:stretch>
            <a:fillRect/>
          </a:stretch>
        </p:blipFill>
        <p:spPr>
          <a:xfrm>
            <a:off x="606552" y="2001703"/>
            <a:ext cx="4724400" cy="2940938"/>
          </a:xfrm>
          <a:prstGeom prst="rect">
            <a:avLst/>
          </a:prstGeom>
        </p:spPr>
      </p:pic>
      <p:sp>
        <p:nvSpPr>
          <p:cNvPr id="3" name="Content Placeholder 2">
            <a:extLst>
              <a:ext uri="{FF2B5EF4-FFF2-40B4-BE49-F238E27FC236}">
                <a16:creationId xmlns:a16="http://schemas.microsoft.com/office/drawing/2014/main" id="{1CC32210-4E63-42FB-A1A6-68B1D6D3CE7B}"/>
              </a:ext>
            </a:extLst>
          </p:cNvPr>
          <p:cNvSpPr>
            <a:spLocks noGrp="1"/>
          </p:cNvSpPr>
          <p:nvPr>
            <p:ph idx="1"/>
          </p:nvPr>
        </p:nvSpPr>
        <p:spPr>
          <a:xfrm>
            <a:off x="6553200" y="2411653"/>
            <a:ext cx="4952681" cy="3728613"/>
          </a:xfrm>
        </p:spPr>
        <p:txBody>
          <a:bodyPr vert="horz" lIns="91440" tIns="45720" rIns="91440" bIns="45720" rtlCol="0">
            <a:normAutofit/>
          </a:bodyPr>
          <a:lstStyle/>
          <a:p>
            <a:r>
              <a:rPr lang="en-US" sz="1800">
                <a:solidFill>
                  <a:schemeClr val="tx2"/>
                </a:solidFill>
                <a:ea typeface="+mn-lt"/>
                <a:cs typeface="+mn-lt"/>
              </a:rPr>
              <a:t>It is a flat screen computer monitor, which stands for light-emitting diode display. </a:t>
            </a:r>
          </a:p>
          <a:p>
            <a:r>
              <a:rPr lang="en-US" sz="1800">
                <a:solidFill>
                  <a:schemeClr val="tx2"/>
                </a:solidFill>
                <a:ea typeface="+mn-lt"/>
                <a:cs typeface="+mn-lt"/>
              </a:rPr>
              <a:t>It is lightweight in terms of weight and has a short depth. As the source of light, it uses a panel of LEDs. </a:t>
            </a:r>
          </a:p>
          <a:p>
            <a:r>
              <a:rPr lang="en-US" sz="1800">
                <a:solidFill>
                  <a:schemeClr val="tx2"/>
                </a:solidFill>
                <a:ea typeface="+mn-lt"/>
                <a:cs typeface="+mn-lt"/>
              </a:rPr>
              <a:t>Nowadays, a wide number of electronic devices, both large and small devices such as laptop screens, mobile phones, TVs, computer monitors, tablets, and more, use LED displays.</a:t>
            </a:r>
            <a:endParaRPr lang="en-US" sz="1800">
              <a:solidFill>
                <a:schemeClr val="tx2"/>
              </a:solidFill>
            </a:endParaRPr>
          </a:p>
          <a:p>
            <a:pPr marL="0" indent="0">
              <a:buNone/>
            </a:pPr>
            <a:endParaRPr lang="en-US" sz="1800">
              <a:solidFill>
                <a:schemeClr val="tx2"/>
              </a:solidFill>
            </a:endParaRPr>
          </a:p>
          <a:p>
            <a:endParaRPr lang="en-US" sz="1800">
              <a:solidFill>
                <a:schemeClr val="tx2"/>
              </a:solidFill>
            </a:endParaRPr>
          </a:p>
        </p:txBody>
      </p:sp>
    </p:spTree>
    <p:extLst>
      <p:ext uri="{BB962C8B-B14F-4D97-AF65-F5344CB8AC3E}">
        <p14:creationId xmlns:p14="http://schemas.microsoft.com/office/powerpoint/2010/main" val="34788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5A51F16-393B-4CFF-85F3-119DA6428430}"/>
              </a:ext>
            </a:extLst>
          </p:cNvPr>
          <p:cNvSpPr>
            <a:spLocks noGrp="1"/>
          </p:cNvSpPr>
          <p:nvPr>
            <p:ph type="title"/>
          </p:nvPr>
        </p:nvSpPr>
        <p:spPr>
          <a:xfrm>
            <a:off x="838200" y="586992"/>
            <a:ext cx="4953000" cy="1664573"/>
          </a:xfrm>
        </p:spPr>
        <p:txBody>
          <a:bodyPr>
            <a:normAutofit/>
          </a:bodyPr>
          <a:lstStyle/>
          <a:p>
            <a:r>
              <a:rPr lang="en-US" b="0">
                <a:solidFill>
                  <a:schemeClr val="tx2"/>
                </a:solidFill>
              </a:rPr>
              <a:t>5. OLED Monitors</a:t>
            </a:r>
            <a:endParaRPr lang="en-US">
              <a:solidFill>
                <a:schemeClr val="tx2"/>
              </a:solidFill>
            </a:endParaRPr>
          </a:p>
          <a:p>
            <a:endParaRPr lang="en-US">
              <a:solidFill>
                <a:schemeClr val="tx2"/>
              </a:solidFill>
            </a:endParaRPr>
          </a:p>
        </p:txBody>
      </p:sp>
      <p:sp>
        <p:nvSpPr>
          <p:cNvPr id="3" name="Content Placeholder 2">
            <a:extLst>
              <a:ext uri="{FF2B5EF4-FFF2-40B4-BE49-F238E27FC236}">
                <a16:creationId xmlns:a16="http://schemas.microsoft.com/office/drawing/2014/main" id="{57ADE042-74F4-41C6-8305-2440856C5F34}"/>
              </a:ext>
            </a:extLst>
          </p:cNvPr>
          <p:cNvSpPr>
            <a:spLocks noGrp="1"/>
          </p:cNvSpPr>
          <p:nvPr>
            <p:ph idx="1"/>
          </p:nvPr>
        </p:nvSpPr>
        <p:spPr>
          <a:xfrm>
            <a:off x="838200" y="2411653"/>
            <a:ext cx="4952681" cy="3728613"/>
          </a:xfrm>
        </p:spPr>
        <p:txBody>
          <a:bodyPr vert="horz" lIns="91440" tIns="45720" rIns="91440" bIns="45720" rtlCol="0">
            <a:normAutofit/>
          </a:bodyPr>
          <a:lstStyle/>
          <a:p>
            <a:r>
              <a:rPr lang="en-US" sz="1700">
                <a:solidFill>
                  <a:schemeClr val="tx2"/>
                </a:solidFill>
                <a:ea typeface="+mn-lt"/>
                <a:cs typeface="+mn-lt"/>
              </a:rPr>
              <a:t>It is a new flat light-emitting display technology, which is more efficient, brighter, thinner, and better refresh rates feature and contrast as compared to the </a:t>
            </a:r>
            <a:r>
              <a:rPr lang="en-US" sz="1700">
                <a:solidFill>
                  <a:schemeClr val="tx2"/>
                </a:solidFill>
                <a:ea typeface="+mn-lt"/>
                <a:cs typeface="+mn-lt"/>
                <a:hlinkClick r:id="rId2"/>
              </a:rPr>
              <a:t>LCD</a:t>
            </a:r>
            <a:r>
              <a:rPr lang="en-US" sz="1700">
                <a:solidFill>
                  <a:schemeClr val="tx2"/>
                </a:solidFill>
                <a:ea typeface="+mn-lt"/>
                <a:cs typeface="+mn-lt"/>
              </a:rPr>
              <a:t> display. </a:t>
            </a:r>
          </a:p>
          <a:p>
            <a:r>
              <a:rPr lang="en-US" sz="1700">
                <a:solidFill>
                  <a:schemeClr val="tx2"/>
                </a:solidFill>
                <a:ea typeface="+mn-lt"/>
                <a:cs typeface="+mn-lt"/>
              </a:rPr>
              <a:t>It is made up of locating a series of organic thin films between two conductors. </a:t>
            </a:r>
          </a:p>
          <a:p>
            <a:r>
              <a:rPr lang="en-US" sz="1700">
                <a:solidFill>
                  <a:schemeClr val="tx2"/>
                </a:solidFill>
                <a:ea typeface="+mn-lt"/>
                <a:cs typeface="+mn-lt"/>
              </a:rPr>
              <a:t>These displays do not need a backlight as they are emissive displays. </a:t>
            </a:r>
          </a:p>
          <a:p>
            <a:r>
              <a:rPr lang="en-US" sz="1700">
                <a:solidFill>
                  <a:schemeClr val="tx2"/>
                </a:solidFill>
                <a:ea typeface="+mn-lt"/>
                <a:cs typeface="+mn-lt"/>
              </a:rPr>
              <a:t>Furthermore, it provides better image quality ever and used in tablets and high-end smartphones.</a:t>
            </a:r>
            <a:endParaRPr lang="en-US" sz="1700">
              <a:solidFill>
                <a:schemeClr val="tx2"/>
              </a:solidFill>
            </a:endParaRPr>
          </a:p>
        </p:txBody>
      </p:sp>
      <p:sp>
        <p:nvSpPr>
          <p:cNvPr id="16" name="Rectangle 1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photo, dark, monitor, smoke&#10;&#10;Description automatically generated">
            <a:extLst>
              <a:ext uri="{FF2B5EF4-FFF2-40B4-BE49-F238E27FC236}">
                <a16:creationId xmlns:a16="http://schemas.microsoft.com/office/drawing/2014/main" id="{0E512ECF-FBE8-43C4-BFC8-952FD5D909D6}"/>
              </a:ext>
            </a:extLst>
          </p:cNvPr>
          <p:cNvPicPr>
            <a:picLocks noChangeAspect="1"/>
          </p:cNvPicPr>
          <p:nvPr/>
        </p:nvPicPr>
        <p:blipFill>
          <a:blip r:embed="rId4"/>
          <a:stretch>
            <a:fillRect/>
          </a:stretch>
        </p:blipFill>
        <p:spPr>
          <a:xfrm>
            <a:off x="6858001" y="1601573"/>
            <a:ext cx="4724400" cy="3649599"/>
          </a:xfrm>
          <a:prstGeom prst="rect">
            <a:avLst/>
          </a:prstGeom>
        </p:spPr>
      </p:pic>
    </p:spTree>
    <p:extLst>
      <p:ext uri="{BB962C8B-B14F-4D97-AF65-F5344CB8AC3E}">
        <p14:creationId xmlns:p14="http://schemas.microsoft.com/office/powerpoint/2010/main" val="1442230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D282C05-20C8-4246-BD89-B55DCC8F729B}"/>
              </a:ext>
            </a:extLst>
          </p:cNvPr>
          <p:cNvSpPr>
            <a:spLocks noGrp="1"/>
          </p:cNvSpPr>
          <p:nvPr>
            <p:ph type="title"/>
          </p:nvPr>
        </p:nvSpPr>
        <p:spPr>
          <a:xfrm>
            <a:off x="6553200" y="586992"/>
            <a:ext cx="4953000" cy="1664573"/>
          </a:xfrm>
        </p:spPr>
        <p:txBody>
          <a:bodyPr>
            <a:normAutofit/>
          </a:bodyPr>
          <a:lstStyle/>
          <a:p>
            <a:r>
              <a:rPr lang="en-US" b="0">
                <a:solidFill>
                  <a:schemeClr val="tx2"/>
                </a:solidFill>
              </a:rPr>
              <a:t>6. DLP Monitors</a:t>
            </a:r>
            <a:endParaRPr lang="en-US">
              <a:solidFill>
                <a:schemeClr val="tx2"/>
              </a:solidFill>
            </a:endParaRPr>
          </a:p>
          <a:p>
            <a:endParaRPr lang="en-US">
              <a:solidFill>
                <a:schemeClr val="tx2"/>
              </a:solidFill>
            </a:endParaRPr>
          </a:p>
        </p:txBody>
      </p:sp>
      <p:pic>
        <p:nvPicPr>
          <p:cNvPr id="4" name="Picture 4" descr="A flat screen television&#10;&#10;Description automatically generated">
            <a:extLst>
              <a:ext uri="{FF2B5EF4-FFF2-40B4-BE49-F238E27FC236}">
                <a16:creationId xmlns:a16="http://schemas.microsoft.com/office/drawing/2014/main" id="{179D0935-7E9E-4AA8-A942-A74ED8B8457B}"/>
              </a:ext>
            </a:extLst>
          </p:cNvPr>
          <p:cNvPicPr>
            <a:picLocks noChangeAspect="1"/>
          </p:cNvPicPr>
          <p:nvPr/>
        </p:nvPicPr>
        <p:blipFill>
          <a:blip r:embed="rId3"/>
          <a:stretch>
            <a:fillRect/>
          </a:stretch>
        </p:blipFill>
        <p:spPr>
          <a:xfrm>
            <a:off x="606552" y="2135842"/>
            <a:ext cx="4724400" cy="2672660"/>
          </a:xfrm>
          <a:prstGeom prst="rect">
            <a:avLst/>
          </a:prstGeom>
        </p:spPr>
      </p:pic>
      <p:sp>
        <p:nvSpPr>
          <p:cNvPr id="3" name="Content Placeholder 2">
            <a:extLst>
              <a:ext uri="{FF2B5EF4-FFF2-40B4-BE49-F238E27FC236}">
                <a16:creationId xmlns:a16="http://schemas.microsoft.com/office/drawing/2014/main" id="{E3E7DCDB-BAA3-44EE-9F80-A563B51B852B}"/>
              </a:ext>
            </a:extLst>
          </p:cNvPr>
          <p:cNvSpPr>
            <a:spLocks noGrp="1"/>
          </p:cNvSpPr>
          <p:nvPr>
            <p:ph idx="1"/>
          </p:nvPr>
        </p:nvSpPr>
        <p:spPr>
          <a:xfrm>
            <a:off x="6553200" y="2411653"/>
            <a:ext cx="4952681" cy="3728613"/>
          </a:xfrm>
        </p:spPr>
        <p:txBody>
          <a:bodyPr vert="horz" lIns="91440" tIns="45720" rIns="91440" bIns="45720" rtlCol="0">
            <a:normAutofit/>
          </a:bodyPr>
          <a:lstStyle/>
          <a:p>
            <a:pPr>
              <a:lnSpc>
                <a:spcPct val="100000"/>
              </a:lnSpc>
            </a:pPr>
            <a:r>
              <a:rPr lang="en-US" sz="1500">
                <a:solidFill>
                  <a:schemeClr val="tx2"/>
                </a:solidFill>
                <a:ea typeface="+mn-lt"/>
                <a:cs typeface="+mn-lt"/>
              </a:rPr>
              <a:t>DLP stands for </a:t>
            </a:r>
            <a:r>
              <a:rPr lang="en-US" sz="1500" b="1">
                <a:solidFill>
                  <a:schemeClr val="tx2"/>
                </a:solidFill>
                <a:ea typeface="+mn-lt"/>
                <a:cs typeface="+mn-lt"/>
              </a:rPr>
              <a:t>Digital Light Processing,</a:t>
            </a:r>
            <a:r>
              <a:rPr lang="en-US" sz="1500">
                <a:solidFill>
                  <a:schemeClr val="tx2"/>
                </a:solidFill>
                <a:ea typeface="+mn-lt"/>
                <a:cs typeface="+mn-lt"/>
              </a:rPr>
              <a:t> developed by Texas Instruments. </a:t>
            </a:r>
            <a:endParaRPr lang="en-US" sz="1500">
              <a:solidFill>
                <a:schemeClr val="tx2"/>
              </a:solidFill>
            </a:endParaRPr>
          </a:p>
          <a:p>
            <a:pPr>
              <a:lnSpc>
                <a:spcPct val="100000"/>
              </a:lnSpc>
            </a:pPr>
            <a:r>
              <a:rPr lang="en-US" sz="1500">
                <a:solidFill>
                  <a:schemeClr val="tx2"/>
                </a:solidFill>
                <a:ea typeface="+mn-lt"/>
                <a:cs typeface="+mn-lt"/>
              </a:rPr>
              <a:t>It is a technology, which is used for presentations by projecting images from a monitor onto a big screen. </a:t>
            </a:r>
          </a:p>
          <a:p>
            <a:pPr>
              <a:lnSpc>
                <a:spcPct val="100000"/>
              </a:lnSpc>
            </a:pPr>
            <a:r>
              <a:rPr lang="en-US" sz="1500">
                <a:solidFill>
                  <a:schemeClr val="tx2"/>
                </a:solidFill>
                <a:ea typeface="+mn-lt"/>
                <a:cs typeface="+mn-lt"/>
              </a:rPr>
              <a:t>Before developing the DLP, most of the computer projection systems produced faded and blurry images as they were based on LCD technology. </a:t>
            </a:r>
          </a:p>
          <a:p>
            <a:pPr>
              <a:lnSpc>
                <a:spcPct val="100000"/>
              </a:lnSpc>
            </a:pPr>
            <a:r>
              <a:rPr lang="en-US" sz="1500">
                <a:solidFill>
                  <a:schemeClr val="tx2"/>
                </a:solidFill>
                <a:ea typeface="+mn-lt"/>
                <a:cs typeface="+mn-lt"/>
              </a:rPr>
              <a:t>DLP technology utilizes a digital micromirror device, which is a tiny mirror housed on a special kind of microchip. </a:t>
            </a:r>
          </a:p>
          <a:p>
            <a:pPr>
              <a:lnSpc>
                <a:spcPct val="100000"/>
              </a:lnSpc>
            </a:pPr>
            <a:r>
              <a:rPr lang="en-US" sz="1500">
                <a:solidFill>
                  <a:schemeClr val="tx2"/>
                </a:solidFill>
                <a:ea typeface="+mn-lt"/>
                <a:cs typeface="+mn-lt"/>
              </a:rPr>
              <a:t>Furthermore, it offers better quality pictures that can also be visible in a lit room normally.</a:t>
            </a:r>
            <a:endParaRPr lang="en-US" sz="1500">
              <a:solidFill>
                <a:schemeClr val="tx2"/>
              </a:solidFill>
            </a:endParaRPr>
          </a:p>
        </p:txBody>
      </p:sp>
    </p:spTree>
    <p:extLst>
      <p:ext uri="{BB962C8B-B14F-4D97-AF65-F5344CB8AC3E}">
        <p14:creationId xmlns:p14="http://schemas.microsoft.com/office/powerpoint/2010/main" val="8147054"/>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BlockprintVTI</vt:lpstr>
      <vt:lpstr>Monitors</vt:lpstr>
      <vt:lpstr>History</vt:lpstr>
      <vt:lpstr>Types of Monitors</vt:lpstr>
      <vt:lpstr>1. Cathode Ray Tube (CRT) Monitors </vt:lpstr>
      <vt:lpstr>2. Flat Panel Monitors </vt:lpstr>
      <vt:lpstr>3. Touch Screen Monitors </vt:lpstr>
      <vt:lpstr>4. LED Monitors </vt:lpstr>
      <vt:lpstr>5. OLED Monitors </vt:lpstr>
      <vt:lpstr>6. DLP Monitors </vt:lpstr>
      <vt:lpstr>7. TFT Monitors </vt:lpstr>
      <vt:lpstr>8. Plasma Screen Monitors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199</cp:revision>
  <dcterms:created xsi:type="dcterms:W3CDTF">2020-12-02T05:52:47Z</dcterms:created>
  <dcterms:modified xsi:type="dcterms:W3CDTF">2020-12-02T06:29:58Z</dcterms:modified>
</cp:coreProperties>
</file>